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8" r:id="rId2"/>
    <p:sldId id="269" r:id="rId3"/>
    <p:sldId id="265" r:id="rId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35E03"/>
    <a:srgbClr val="EF5D03"/>
    <a:srgbClr val="F76003"/>
    <a:srgbClr val="FA97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30" d="100"/>
          <a:sy n="130" d="100"/>
        </p:scale>
        <p:origin x="-70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830" cy="495029"/>
          </a:xfrm>
          <a:prstGeom prst="rect">
            <a:avLst/>
          </a:prstGeom>
        </p:spPr>
        <p:txBody>
          <a:bodyPr vert="horz" lIns="90736" tIns="45369" rIns="90736" bIns="4536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8" y="0"/>
            <a:ext cx="2918830" cy="495029"/>
          </a:xfrm>
          <a:prstGeom prst="rect">
            <a:avLst/>
          </a:prstGeom>
        </p:spPr>
        <p:txBody>
          <a:bodyPr vert="horz" lIns="90736" tIns="45369" rIns="90736" bIns="45369" rtlCol="0"/>
          <a:lstStyle>
            <a:lvl1pPr algn="r">
              <a:defRPr sz="1200"/>
            </a:lvl1pPr>
          </a:lstStyle>
          <a:p>
            <a:fld id="{6543EFE7-C143-4EB6-881D-50C314ACD05F}" type="datetimeFigureOut">
              <a:rPr kumimoji="1" lang="ja-JP" altLang="en-US" smtClean="0"/>
              <a:t>2022/6/23</a:t>
            </a:fld>
            <a:endParaRPr kumimoji="1" lang="ja-JP" alt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0736" tIns="45369" rIns="90736" bIns="45369"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736" tIns="45369" rIns="90736" bIns="453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1289"/>
            <a:ext cx="2918830" cy="495028"/>
          </a:xfrm>
          <a:prstGeom prst="rect">
            <a:avLst/>
          </a:prstGeom>
        </p:spPr>
        <p:txBody>
          <a:bodyPr vert="horz" lIns="90736" tIns="45369" rIns="90736" bIns="4536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8" y="9371289"/>
            <a:ext cx="2918830" cy="495028"/>
          </a:xfrm>
          <a:prstGeom prst="rect">
            <a:avLst/>
          </a:prstGeom>
        </p:spPr>
        <p:txBody>
          <a:bodyPr vert="horz" lIns="90736" tIns="45369" rIns="90736" bIns="45369" rtlCol="0" anchor="b"/>
          <a:lstStyle>
            <a:lvl1pPr algn="r">
              <a:defRPr sz="1200"/>
            </a:lvl1pPr>
          </a:lstStyle>
          <a:p>
            <a:fld id="{D58D00BA-42BE-4B2A-BF71-BFA8EB24A43C}" type="slidenum">
              <a:rPr kumimoji="1" lang="ja-JP" altLang="en-US" smtClean="0"/>
              <a:t>‹#›</a:t>
            </a:fld>
            <a:endParaRPr kumimoji="1" lang="ja-JP" altLang="en-US" dirty="0"/>
          </a:p>
        </p:txBody>
      </p:sp>
    </p:spTree>
    <p:extLst>
      <p:ext uri="{BB962C8B-B14F-4D97-AF65-F5344CB8AC3E}">
        <p14:creationId xmlns:p14="http://schemas.microsoft.com/office/powerpoint/2010/main" val="4935622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A88756-B1E5-4BA7-9AF9-D6A9C68CEF2F}" type="datetime1">
              <a:rPr kumimoji="1" lang="ja-JP" altLang="en-US" smtClean="0"/>
              <a:t>2022/6/23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3334574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E62B06-375C-4E75-A163-ADDA4C22A4D4}" type="datetime1">
              <a:rPr kumimoji="1" lang="ja-JP" altLang="en-US" smtClean="0"/>
              <a:t>2022/6/23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142437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9503D25-F8B8-4643-8784-750C97687EDE}" type="datetime1">
              <a:rPr kumimoji="1" lang="ja-JP" altLang="en-US" smtClean="0"/>
              <a:t>2022/6/23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135595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638596-BCC0-4D1B-9EED-5FC952F275CC}" type="datetime1">
              <a:rPr kumimoji="1" lang="ja-JP" altLang="en-US" smtClean="0"/>
              <a:t>2022/6/23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312036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80229B-6B57-4C6E-A39B-C775E2EE4B2D}" type="datetime1">
              <a:rPr kumimoji="1" lang="ja-JP" altLang="en-US" smtClean="0"/>
              <a:t>2022/6/23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120379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AE0310-56C7-4FD7-B3AF-FE8B80A531DA}" type="datetime1">
              <a:rPr kumimoji="1" lang="ja-JP" altLang="en-US" smtClean="0"/>
              <a:t>2022/6/23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2837297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A3D9CE-D9E6-4EE7-9006-7A7572FBB482}" type="datetime1">
              <a:rPr kumimoji="1" lang="ja-JP" altLang="en-US" smtClean="0"/>
              <a:t>2022/6/23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282313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92C61A-1B1A-4A89-9643-761A157304D0}" type="datetime1">
              <a:rPr kumimoji="1" lang="ja-JP" altLang="en-US" smtClean="0"/>
              <a:t>2022/6/23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3362750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4102F-9A09-4A5B-BEE4-B33AB7B614E9}" type="datetime1">
              <a:rPr kumimoji="1" lang="ja-JP" altLang="en-US" smtClean="0"/>
              <a:t>2022/6/23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27672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C17076-5CAE-447E-913F-FF4831EA6C4C}" type="datetime1">
              <a:rPr kumimoji="1" lang="ja-JP" altLang="en-US" smtClean="0"/>
              <a:t>2022/6/23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157064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DB2AB4-85A8-4214-88B1-B10C0556DD6A}" type="datetime1">
              <a:rPr kumimoji="1" lang="ja-JP" altLang="en-US" smtClean="0"/>
              <a:t>2022/6/23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1960333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0CE98-F96F-4DA0-B9C3-E7322161C0D4}" type="datetime1">
              <a:rPr kumimoji="1" lang="ja-JP" altLang="en-US" smtClean="0"/>
              <a:t>2022/6/23</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F5C96-83FA-4CF7-9D80-FF26E9EEC76C}" type="slidenum">
              <a:rPr kumimoji="1" lang="ja-JP" altLang="en-US" smtClean="0"/>
              <a:t>‹#›</a:t>
            </a:fld>
            <a:endParaRPr kumimoji="1" lang="ja-JP" altLang="en-US" dirty="0"/>
          </a:p>
        </p:txBody>
      </p:sp>
    </p:spTree>
    <p:extLst>
      <p:ext uri="{BB962C8B-B14F-4D97-AF65-F5344CB8AC3E}">
        <p14:creationId xmlns:p14="http://schemas.microsoft.com/office/powerpoint/2010/main" val="3626062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pref.gifu.lg.jp/soshiki/11151/" TargetMode="External"/><Relationship Id="rId3" Type="http://schemas.openxmlformats.org/officeDocument/2006/relationships/hyperlink" Target="https://www.pref.gifu.lg.jp/page/26148.html" TargetMode="External"/><Relationship Id="rId7" Type="http://schemas.openxmlformats.org/officeDocument/2006/relationships/hyperlink" Target="http://juko.gifu-djr.or.jp/" TargetMode="External"/><Relationship Id="rId2" Type="http://schemas.openxmlformats.org/officeDocument/2006/relationships/hyperlink" Target="https://www.mhlw.go.jp/stf/kyugyoshienkin.html" TargetMode="External"/><Relationship Id="rId1" Type="http://schemas.openxmlformats.org/officeDocument/2006/relationships/slideLayout" Target="../slideLayouts/slideLayout1.xml"/><Relationship Id="rId6" Type="http://schemas.openxmlformats.org/officeDocument/2006/relationships/hyperlink" Target="https://www.pref.gifu.lg.jp/page/13214.html" TargetMode="External"/><Relationship Id="rId11" Type="http://schemas.openxmlformats.org/officeDocument/2006/relationships/hyperlink" Target="https://www.pref.gifu.lg.jp/site/edu/13724.html" TargetMode="External"/><Relationship Id="rId5" Type="http://schemas.openxmlformats.org/officeDocument/2006/relationships/hyperlink" Target="https://www.pref.gifu.lg.jp/site/covid19/193983.html" TargetMode="External"/><Relationship Id="rId10" Type="http://schemas.openxmlformats.org/officeDocument/2006/relationships/hyperlink" Target="https://www.pref.gifu.lg.jp/site/edu/579.html" TargetMode="External"/><Relationship Id="rId4" Type="http://schemas.openxmlformats.org/officeDocument/2006/relationships/hyperlink" Target="https://www.pref.gifu.lg.jp/page/160449.html" TargetMode="External"/><Relationship Id="rId9" Type="http://schemas.openxmlformats.org/officeDocument/2006/relationships/hyperlink" Target="https://www.mhlw.go.jp/stf/newpage_10231.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5.cao.go.jp/keizai1/kosodatesetaikyufu/index.html" TargetMode="External"/><Relationship Id="rId7" Type="http://schemas.openxmlformats.org/officeDocument/2006/relationships/hyperlink" Target="https://www.pref.gifu.lg.jp/site/covid19/192870.html" TargetMode="External"/><Relationship Id="rId2" Type="http://schemas.openxmlformats.org/officeDocument/2006/relationships/hyperlink" Target="https://www.pref.gifu.lg.jp/site/edu/11744.html" TargetMode="External"/><Relationship Id="rId1" Type="http://schemas.openxmlformats.org/officeDocument/2006/relationships/slideLayout" Target="../slideLayouts/slideLayout1.xml"/><Relationship Id="rId6" Type="http://schemas.openxmlformats.org/officeDocument/2006/relationships/hyperlink" Target="https://www.pref.gifu.lg.jp/page/6058.html" TargetMode="External"/><Relationship Id="rId5" Type="http://schemas.openxmlformats.org/officeDocument/2006/relationships/hyperlink" Target="https://www.mhlw.go.jp/index.html" TargetMode="External"/><Relationship Id="rId4" Type="http://schemas.openxmlformats.org/officeDocument/2006/relationships/hyperlink" Target="http://www.acsa.jp/htm/babysitt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13687847"/>
              </p:ext>
            </p:extLst>
          </p:nvPr>
        </p:nvGraphicFramePr>
        <p:xfrm>
          <a:off x="42000" y="211203"/>
          <a:ext cx="9822000" cy="6566040"/>
        </p:xfrm>
        <a:graphic>
          <a:graphicData uri="http://schemas.openxmlformats.org/drawingml/2006/table">
            <a:tbl>
              <a:tblPr firstRow="1" bandRow="1">
                <a:tableStyleId>{5C22544A-7EE6-4342-B048-85BDC9FD1C3A}</a:tableStyleId>
              </a:tblPr>
              <a:tblGrid>
                <a:gridCol w="288712">
                  <a:extLst>
                    <a:ext uri="{9D8B030D-6E8A-4147-A177-3AD203B41FA5}">
                      <a16:colId xmlns:a16="http://schemas.microsoft.com/office/drawing/2014/main" val="2878624475"/>
                    </a:ext>
                  </a:extLst>
                </a:gridCol>
                <a:gridCol w="602738">
                  <a:extLst>
                    <a:ext uri="{9D8B030D-6E8A-4147-A177-3AD203B41FA5}">
                      <a16:colId xmlns:a16="http://schemas.microsoft.com/office/drawing/2014/main" val="1583154366"/>
                    </a:ext>
                  </a:extLst>
                </a:gridCol>
                <a:gridCol w="200025">
                  <a:extLst>
                    <a:ext uri="{9D8B030D-6E8A-4147-A177-3AD203B41FA5}">
                      <a16:colId xmlns:a16="http://schemas.microsoft.com/office/drawing/2014/main" val="1224024271"/>
                    </a:ext>
                  </a:extLst>
                </a:gridCol>
                <a:gridCol w="1828800">
                  <a:extLst>
                    <a:ext uri="{9D8B030D-6E8A-4147-A177-3AD203B41FA5}">
                      <a16:colId xmlns:a16="http://schemas.microsoft.com/office/drawing/2014/main" val="844119980"/>
                    </a:ext>
                  </a:extLst>
                </a:gridCol>
                <a:gridCol w="266700">
                  <a:extLst>
                    <a:ext uri="{9D8B030D-6E8A-4147-A177-3AD203B41FA5}">
                      <a16:colId xmlns:a16="http://schemas.microsoft.com/office/drawing/2014/main" val="3700315550"/>
                    </a:ext>
                  </a:extLst>
                </a:gridCol>
                <a:gridCol w="1609725">
                  <a:extLst>
                    <a:ext uri="{9D8B030D-6E8A-4147-A177-3AD203B41FA5}">
                      <a16:colId xmlns:a16="http://schemas.microsoft.com/office/drawing/2014/main" val="955969507"/>
                    </a:ext>
                  </a:extLst>
                </a:gridCol>
                <a:gridCol w="4034956">
                  <a:extLst>
                    <a:ext uri="{9D8B030D-6E8A-4147-A177-3AD203B41FA5}">
                      <a16:colId xmlns:a16="http://schemas.microsoft.com/office/drawing/2014/main" val="3013505212"/>
                    </a:ext>
                  </a:extLst>
                </a:gridCol>
                <a:gridCol w="990344">
                  <a:extLst>
                    <a:ext uri="{9D8B030D-6E8A-4147-A177-3AD203B41FA5}">
                      <a16:colId xmlns:a16="http://schemas.microsoft.com/office/drawing/2014/main" val="3807530016"/>
                    </a:ext>
                  </a:extLst>
                </a:gridCol>
              </a:tblGrid>
              <a:tr h="182202">
                <a:tc gridSpan="5">
                  <a:txBody>
                    <a:bodyPr/>
                    <a:lstStyle/>
                    <a:p>
                      <a:pPr algn="ctr"/>
                      <a:endParaRPr kumimoji="1" lang="en-US" altLang="ja-JP" sz="1100" b="1" kern="1200" spc="0" dirty="0" err="1">
                        <a:solidFill>
                          <a:schemeClr val="bg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vi-VN" altLang="ja-JP" sz="1100" b="1" kern="1200" spc="0" dirty="0">
                          <a:solidFill>
                            <a:schemeClr val="lt1"/>
                          </a:solidFill>
                          <a:latin typeface="Times New Roman" panose="02020603050405020304" pitchFamily="18" charset="0"/>
                          <a:ea typeface="+mn-ea"/>
                          <a:cs typeface="Times New Roman" panose="02020603050405020304" pitchFamily="18" charset="0"/>
                        </a:rPr>
                        <a:t>Đối </a:t>
                      </a:r>
                      <a:r>
                        <a:rPr kumimoji="1" lang="en-US" altLang="ja-JP" sz="1100" b="1" kern="1200" spc="0" dirty="0">
                          <a:solidFill>
                            <a:schemeClr val="lt1"/>
                          </a:solidFill>
                          <a:latin typeface="Times New Roman" panose="02020603050405020304" pitchFamily="18" charset="0"/>
                          <a:ea typeface="+mn-ea"/>
                          <a:cs typeface="Times New Roman" panose="02020603050405020304" pitchFamily="18" charset="0"/>
                        </a:rPr>
                        <a:t>T</a:t>
                      </a:r>
                      <a:r>
                        <a:rPr kumimoji="1" lang="vi-VN" altLang="ja-JP" sz="1100" b="1" kern="1200" spc="0" dirty="0">
                          <a:solidFill>
                            <a:schemeClr val="lt1"/>
                          </a:solidFill>
                          <a:latin typeface="Times New Roman" panose="02020603050405020304" pitchFamily="18" charset="0"/>
                          <a:ea typeface="+mn-ea"/>
                          <a:cs typeface="Times New Roman" panose="02020603050405020304" pitchFamily="18" charset="0"/>
                        </a:rPr>
                        <a:t>ượng</a:t>
                      </a:r>
                      <a:endParaRPr kumimoji="1" lang="ja-JP" altLang="en-US" sz="1100" b="1" kern="1200" spc="0" dirty="0">
                        <a:solidFill>
                          <a:schemeClr val="lt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1100" spc="0" dirty="0" err="1">
                          <a:latin typeface="Times New Roman" panose="02020603050405020304" pitchFamily="18" charset="0"/>
                          <a:cs typeface="Times New Roman" panose="02020603050405020304" pitchFamily="18" charset="0"/>
                        </a:rPr>
                        <a:t>Khái</a:t>
                      </a:r>
                      <a:r>
                        <a:rPr kumimoji="1" lang="en-US" altLang="ja-JP" sz="1100" spc="0" dirty="0">
                          <a:latin typeface="Times New Roman" panose="02020603050405020304" pitchFamily="18" charset="0"/>
                          <a:cs typeface="Times New Roman" panose="02020603050405020304" pitchFamily="18" charset="0"/>
                        </a:rPr>
                        <a:t> </a:t>
                      </a:r>
                      <a:r>
                        <a:rPr kumimoji="1" lang="en-US" altLang="ja-JP" sz="1100" spc="0" dirty="0" err="1">
                          <a:latin typeface="Times New Roman" panose="02020603050405020304" pitchFamily="18" charset="0"/>
                          <a:cs typeface="Times New Roman" panose="02020603050405020304" pitchFamily="18" charset="0"/>
                        </a:rPr>
                        <a:t>Quát</a:t>
                      </a:r>
                      <a:endParaRPr kumimoji="1" lang="ja-JP" altLang="en-US" sz="1100" spc="0" dirty="0">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1100" spc="0" dirty="0" err="1">
                          <a:latin typeface="Times New Roman" panose="02020603050405020304" pitchFamily="18" charset="0"/>
                          <a:cs typeface="Times New Roman" panose="02020603050405020304" pitchFamily="18" charset="0"/>
                        </a:rPr>
                        <a:t>Nơi</a:t>
                      </a:r>
                      <a:r>
                        <a:rPr kumimoji="1" lang="en-US" altLang="ja-JP" sz="1100" spc="0" dirty="0">
                          <a:latin typeface="Times New Roman" panose="02020603050405020304" pitchFamily="18" charset="0"/>
                          <a:cs typeface="Times New Roman" panose="02020603050405020304" pitchFamily="18" charset="0"/>
                        </a:rPr>
                        <a:t> </a:t>
                      </a:r>
                      <a:r>
                        <a:rPr kumimoji="1" lang="en-US" altLang="ja-JP" sz="1100" spc="0" dirty="0" err="1">
                          <a:latin typeface="Times New Roman" panose="02020603050405020304" pitchFamily="18" charset="0"/>
                          <a:cs typeface="Times New Roman" panose="02020603050405020304" pitchFamily="18" charset="0"/>
                        </a:rPr>
                        <a:t>Liên</a:t>
                      </a:r>
                      <a:r>
                        <a:rPr kumimoji="1" lang="en-US" altLang="ja-JP" sz="1100" spc="0" dirty="0">
                          <a:latin typeface="Times New Roman" panose="02020603050405020304" pitchFamily="18" charset="0"/>
                          <a:cs typeface="Times New Roman" panose="02020603050405020304" pitchFamily="18" charset="0"/>
                        </a:rPr>
                        <a:t> </a:t>
                      </a:r>
                      <a:r>
                        <a:rPr kumimoji="1" lang="en-US" altLang="ja-JP" sz="1100" spc="0" dirty="0" err="1">
                          <a:latin typeface="Times New Roman" panose="02020603050405020304" pitchFamily="18" charset="0"/>
                          <a:cs typeface="Times New Roman" panose="02020603050405020304" pitchFamily="18" charset="0"/>
                        </a:rPr>
                        <a:t>Hệ</a:t>
                      </a:r>
                      <a:endParaRPr kumimoji="1" lang="ja-JP" altLang="en-US" sz="1100" spc="0" dirty="0">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562575943"/>
                  </a:ext>
                </a:extLst>
              </a:tr>
              <a:tr h="504000">
                <a:tc row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err="1">
                          <a:solidFill>
                            <a:schemeClr val="bg1"/>
                          </a:solidFill>
                          <a:latin typeface="Times New Roman" panose="02020603050405020304" pitchFamily="18" charset="0"/>
                          <a:cs typeface="Times New Roman" panose="02020603050405020304" pitchFamily="18" charset="0"/>
                        </a:rPr>
                        <a:t>Dành</a:t>
                      </a:r>
                      <a:r>
                        <a:rPr kumimoji="1" lang="en-US" altLang="ja-JP" sz="1200" b="1" dirty="0">
                          <a:solidFill>
                            <a:schemeClr val="bg1"/>
                          </a:solidFill>
                          <a:latin typeface="Times New Roman" panose="02020603050405020304" pitchFamily="18" charset="0"/>
                          <a:cs typeface="Times New Roman" panose="02020603050405020304" pitchFamily="18" charset="0"/>
                        </a:rPr>
                        <a:t> </a:t>
                      </a:r>
                      <a:r>
                        <a:rPr kumimoji="1" lang="en-US" altLang="ja-JP" sz="1200" b="1" dirty="0" err="1">
                          <a:solidFill>
                            <a:schemeClr val="bg1"/>
                          </a:solidFill>
                          <a:latin typeface="Times New Roman" panose="02020603050405020304" pitchFamily="18" charset="0"/>
                          <a:cs typeface="Times New Roman" panose="02020603050405020304" pitchFamily="18" charset="0"/>
                        </a:rPr>
                        <a:t>cho</a:t>
                      </a:r>
                      <a:r>
                        <a:rPr kumimoji="1" lang="en-US" altLang="ja-JP" sz="1200" b="1" dirty="0">
                          <a:solidFill>
                            <a:schemeClr val="bg1"/>
                          </a:solidFill>
                          <a:latin typeface="Times New Roman" panose="02020603050405020304" pitchFamily="18" charset="0"/>
                          <a:cs typeface="Times New Roman" panose="02020603050405020304" pitchFamily="18" charset="0"/>
                        </a:rPr>
                        <a:t> </a:t>
                      </a:r>
                      <a:r>
                        <a:rPr kumimoji="1" lang="en-US" altLang="ja-JP" sz="1200" b="1" dirty="0" err="1">
                          <a:solidFill>
                            <a:schemeClr val="bg1"/>
                          </a:solidFill>
                          <a:latin typeface="Times New Roman" panose="02020603050405020304" pitchFamily="18" charset="0"/>
                          <a:cs typeface="Times New Roman" panose="02020603050405020304" pitchFamily="18" charset="0"/>
                        </a:rPr>
                        <a:t>cá</a:t>
                      </a:r>
                      <a:r>
                        <a:rPr kumimoji="1" lang="en-US" altLang="ja-JP" sz="1200" b="1" dirty="0">
                          <a:solidFill>
                            <a:schemeClr val="bg1"/>
                          </a:solidFill>
                          <a:latin typeface="Times New Roman" panose="02020603050405020304" pitchFamily="18" charset="0"/>
                          <a:cs typeface="Times New Roman" panose="02020603050405020304" pitchFamily="18" charset="0"/>
                        </a:rPr>
                        <a:t> </a:t>
                      </a:r>
                      <a:r>
                        <a:rPr kumimoji="1" lang="en-US" altLang="ja-JP" sz="1200" b="1" dirty="0" err="1">
                          <a:solidFill>
                            <a:schemeClr val="bg1"/>
                          </a:solidFill>
                          <a:latin typeface="Times New Roman" panose="02020603050405020304" pitchFamily="18" charset="0"/>
                          <a:cs typeface="Times New Roman" panose="02020603050405020304" pitchFamily="18" charset="0"/>
                        </a:rPr>
                        <a:t>nhân</a:t>
                      </a:r>
                      <a:endParaRPr kumimoji="1" lang="ja-JP" altLang="en-US" sz="1200" b="1" dirty="0">
                        <a:solidFill>
                          <a:schemeClr val="bg1"/>
                        </a:solidFill>
                        <a:latin typeface="Times New Roman" panose="02020603050405020304" pitchFamily="18" charset="0"/>
                        <a:cs typeface="Times New Roman" panose="02020603050405020304" pitchFamily="18" charset="0"/>
                      </a:endParaRPr>
                    </a:p>
                  </a:txBody>
                  <a:tcPr marL="36000" marR="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rowSpan="6">
                  <a:txBody>
                    <a:bodyPr/>
                    <a:lstStyle/>
                    <a:p>
                      <a:pPr algn="ctr"/>
                      <a:r>
                        <a:rPr kumimoji="1" lang="vi-VN" altLang="ja-JP" sz="1050" b="1" dirty="0">
                          <a:solidFill>
                            <a:schemeClr val="bg1"/>
                          </a:solidFill>
                          <a:latin typeface="Times New Roman" panose="02020603050405020304" pitchFamily="18" charset="0"/>
                          <a:cs typeface="Times New Roman" panose="02020603050405020304" pitchFamily="18" charset="0"/>
                        </a:rPr>
                        <a:t>Người đang gặp khó khăn về chi phí sinh hoạt</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1</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800" spc="0" dirty="0" err="1">
                          <a:solidFill>
                            <a:schemeClr val="tx1"/>
                          </a:solidFill>
                          <a:latin typeface="Times New Roman" panose="02020603050405020304" pitchFamily="18" charset="0"/>
                          <a:cs typeface="Times New Roman" panose="02020603050405020304" pitchFamily="18" charset="0"/>
                        </a:rPr>
                        <a:t>Tiền</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hỗ</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trợ</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tạm</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nghỉ</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việc</a:t>
                      </a:r>
                      <a:r>
                        <a:rPr kumimoji="1" lang="en-US" altLang="ja-JP" sz="800" spc="0" dirty="0">
                          <a:solidFill>
                            <a:schemeClr val="tx1"/>
                          </a:solidFill>
                          <a:latin typeface="Times New Roman" panose="02020603050405020304" pitchFamily="18" charset="0"/>
                          <a:cs typeface="Times New Roman" panose="02020603050405020304" pitchFamily="18" charset="0"/>
                        </a:rPr>
                        <a:t> do Covid-19</a:t>
                      </a:r>
                      <a:endPar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800" b="1" spc="0" dirty="0" err="1">
                          <a:solidFill>
                            <a:schemeClr val="bg1"/>
                          </a:solidFill>
                          <a:latin typeface="Times New Roman" panose="02020603050405020304" pitchFamily="18" charset="0"/>
                          <a:cs typeface="Times New Roman" panose="02020603050405020304" pitchFamily="18" charset="0"/>
                        </a:rPr>
                        <a:t>Trợ</a:t>
                      </a:r>
                      <a:r>
                        <a:rPr lang="en-US" altLang="ja-JP" sz="800" b="1" spc="0" dirty="0">
                          <a:solidFill>
                            <a:schemeClr val="bg1"/>
                          </a:solidFill>
                          <a:latin typeface="Times New Roman" panose="02020603050405020304" pitchFamily="18" charset="0"/>
                          <a:cs typeface="Times New Roman" panose="02020603050405020304" pitchFamily="18" charset="0"/>
                        </a:rPr>
                        <a:t> </a:t>
                      </a:r>
                      <a:r>
                        <a:rPr lang="en-US" altLang="ja-JP" sz="800" b="1" spc="0" dirty="0" err="1">
                          <a:solidFill>
                            <a:schemeClr val="bg1"/>
                          </a:solidFill>
                          <a:latin typeface="Times New Roman" panose="02020603050405020304" pitchFamily="18" charset="0"/>
                          <a:cs typeface="Times New Roman" panose="02020603050405020304" pitchFamily="18" charset="0"/>
                        </a:rPr>
                        <a:t>cấp</a:t>
                      </a:r>
                      <a:endParaRPr lang="ja-JP" altLang="en-US" sz="8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en-US" altLang="ja-JP" sz="800" spc="0" dirty="0" err="1">
                          <a:solidFill>
                            <a:schemeClr val="tx1"/>
                          </a:solidFill>
                          <a:latin typeface="Times New Roman" panose="02020603050405020304" pitchFamily="18" charset="0"/>
                          <a:cs typeface="Times New Roman" panose="02020603050405020304" pitchFamily="18" charset="0"/>
                        </a:rPr>
                        <a:t>Những</a:t>
                      </a:r>
                      <a:r>
                        <a:rPr kumimoji="1" lang="en-US" altLang="ja-JP" sz="800" spc="0" dirty="0">
                          <a:solidFill>
                            <a:schemeClr val="tx1"/>
                          </a:solidFill>
                          <a:latin typeface="Times New Roman" panose="02020603050405020304" pitchFamily="18" charset="0"/>
                          <a:cs typeface="Times New Roman" panose="02020603050405020304" pitchFamily="18" charset="0"/>
                        </a:rPr>
                        <a:t> n</a:t>
                      </a:r>
                      <a:r>
                        <a:rPr kumimoji="1" lang="vi-VN" altLang="ja-JP" sz="800" spc="0" dirty="0">
                          <a:solidFill>
                            <a:schemeClr val="tx1"/>
                          </a:solidFill>
                          <a:latin typeface="Times New Roman" panose="02020603050405020304" pitchFamily="18" charset="0"/>
                          <a:cs typeface="Times New Roman" panose="02020603050405020304" pitchFamily="18" charset="0"/>
                        </a:rPr>
                        <a:t>gười lao động</a:t>
                      </a:r>
                      <a:r>
                        <a:rPr kumimoji="1" lang="ja-JP" altLang="en-US" sz="800" spc="0" dirty="0">
                          <a:solidFill>
                            <a:schemeClr val="tx1"/>
                          </a:solidFill>
                          <a:latin typeface="Times New Roman" panose="02020603050405020304" pitchFamily="18" charset="0"/>
                          <a:cs typeface="Times New Roman" panose="02020603050405020304" pitchFamily="18" charset="0"/>
                        </a:rPr>
                        <a:t> </a:t>
                      </a:r>
                      <a:r>
                        <a:rPr kumimoji="1" lang="vi-VN" altLang="ja-JP" sz="800" spc="0" dirty="0">
                          <a:solidFill>
                            <a:schemeClr val="tx1"/>
                          </a:solidFill>
                          <a:latin typeface="Times New Roman" panose="02020603050405020304" pitchFamily="18" charset="0"/>
                          <a:cs typeface="Times New Roman" panose="02020603050405020304" pitchFamily="18" charset="0"/>
                        </a:rPr>
                        <a:t>không được trả lương (trợ cấp </a:t>
                      </a:r>
                      <a:r>
                        <a:rPr kumimoji="1" lang="en-US" altLang="ja-JP" sz="800" spc="0">
                          <a:solidFill>
                            <a:schemeClr val="tx1"/>
                          </a:solidFill>
                          <a:latin typeface="Times New Roman" panose="02020603050405020304" pitchFamily="18" charset="0"/>
                          <a:cs typeface="Times New Roman" panose="02020603050405020304" pitchFamily="18" charset="0"/>
                        </a:rPr>
                        <a:t>tạm </a:t>
                      </a:r>
                      <a:r>
                        <a:rPr kumimoji="1" lang="vi-VN" altLang="ja-JP" sz="800" spc="0" dirty="0">
                          <a:solidFill>
                            <a:schemeClr val="tx1"/>
                          </a:solidFill>
                          <a:latin typeface="Times New Roman" panose="02020603050405020304" pitchFamily="18" charset="0"/>
                          <a:cs typeface="Times New Roman" panose="02020603050405020304" pitchFamily="18" charset="0"/>
                        </a:rPr>
                        <a:t>nghỉ việc) trong thời gian </a:t>
                      </a:r>
                      <a:r>
                        <a:rPr kumimoji="1" lang="en-US" altLang="ja-JP" sz="800" spc="0" dirty="0" err="1">
                          <a:solidFill>
                            <a:schemeClr val="tx1"/>
                          </a:solidFill>
                          <a:latin typeface="Times New Roman" panose="02020603050405020304" pitchFamily="18" charset="0"/>
                          <a:cs typeface="Times New Roman" panose="02020603050405020304" pitchFamily="18" charset="0"/>
                        </a:rPr>
                        <a:t>tạm</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vi-VN" altLang="ja-JP" sz="800" spc="0" dirty="0">
                          <a:solidFill>
                            <a:schemeClr val="tx1"/>
                          </a:solidFill>
                          <a:latin typeface="Times New Roman" panose="02020603050405020304" pitchFamily="18" charset="0"/>
                          <a:cs typeface="Times New Roman" panose="02020603050405020304" pitchFamily="18" charset="0"/>
                        </a:rPr>
                        <a:t>nghỉ việc</a:t>
                      </a:r>
                      <a:endParaRPr kumimoji="1" lang="en-US" altLang="ja-JP" sz="8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indent="108000"/>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Trong số những người lao động phải tạm nghỉ làm do ảnh hưởng của dịch COVID-19, sẽ chi trả tiền hỗ trợ/ tiền trợ cấp đối với những người không được nhận lương trong thời gian tạm nghỉ (trợ cấp tạm nghỉ</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việc</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a:t>
                      </a:r>
                      <a:endPar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l"/>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Trang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chủ</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bộ</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Y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tế</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Lao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động</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Phúc</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lợi</a:t>
                      </a:r>
                      <a:endParaRPr kumimoji="1" lang="ja-JP" altLang="en-US" sz="900" spc="-10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9188992"/>
                  </a:ext>
                </a:extLst>
              </a:tr>
              <a:tr h="504000">
                <a:tc vMerge="1">
                  <a:txBody>
                    <a:bodyPr/>
                    <a:lstStyle/>
                    <a:p>
                      <a:endParaRPr kumimoji="1" lang="ja-JP" altLang="en-US" sz="900" dirty="0"/>
                    </a:p>
                  </a:txBody>
                  <a:tcPr anchor="ctr"/>
                </a:tc>
                <a:tc vMerge="1">
                  <a:txBody>
                    <a:bodyPr/>
                    <a:lstStyle/>
                    <a:p>
                      <a:endParaRPr kumimoji="1" lang="ja-JP" altLang="en-US" sz="120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2</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s-ES_tradnl" altLang="ja-JP" sz="800" spc="0" dirty="0">
                          <a:solidFill>
                            <a:schemeClr val="tx1"/>
                          </a:solidFill>
                          <a:latin typeface="Times New Roman" panose="02020603050405020304" pitchFamily="18" charset="0"/>
                          <a:ea typeface="Times New Roman" charset="0"/>
                          <a:cs typeface="Times New Roman" panose="02020603050405020304" pitchFamily="18" charset="0"/>
                        </a:rPr>
                        <a:t>Chế độ cho vay quỹ phúc lợi sinh hoạt</a:t>
                      </a:r>
                      <a:endPar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lang="en-US" altLang="ja-JP" sz="800" b="1" spc="0" dirty="0">
                          <a:solidFill>
                            <a:schemeClr val="bg1"/>
                          </a:solidFill>
                          <a:latin typeface="Times New Roman" panose="02020603050405020304" pitchFamily="18" charset="0"/>
                          <a:cs typeface="Times New Roman" panose="02020603050405020304" pitchFamily="18" charset="0"/>
                        </a:rPr>
                        <a:t>Cho </a:t>
                      </a:r>
                      <a:r>
                        <a:rPr lang="en-US" altLang="ja-JP" sz="800" b="1" spc="0" dirty="0" err="1">
                          <a:solidFill>
                            <a:schemeClr val="bg1"/>
                          </a:solidFill>
                          <a:latin typeface="Times New Roman" panose="02020603050405020304" pitchFamily="18" charset="0"/>
                          <a:cs typeface="Times New Roman" panose="02020603050405020304" pitchFamily="18" charset="0"/>
                        </a:rPr>
                        <a:t>vay</a:t>
                      </a:r>
                      <a:endParaRPr lang="ja-JP" altLang="en-US" sz="8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Hộ</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gia</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đình</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bị</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giảm</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thu</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nhập</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do Covid-19</a:t>
                      </a:r>
                      <a:endParaRPr kumimoji="1" lang="ja-JP" altLang="en-US" sz="800" spc="0" dirty="0">
                        <a:solidFill>
                          <a:schemeClr val="tx1"/>
                        </a:solidFill>
                        <a:latin typeface="Times New Roman" panose="02020603050405020304" pitchFamily="18" charset="0"/>
                        <a:ea typeface="Times New Roman"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ja-JP" altLang="en-US"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pt-BR" altLang="ja-JP" sz="800" spc="0" dirty="0">
                          <a:solidFill>
                            <a:schemeClr val="tx1"/>
                          </a:solidFill>
                          <a:latin typeface="Times New Roman" panose="02020603050405020304" pitchFamily="18" charset="0"/>
                          <a:ea typeface="Times New Roman" charset="0"/>
                          <a:cs typeface="Times New Roman" panose="02020603050405020304" pitchFamily="18" charset="0"/>
                        </a:rPr>
                        <a:t>Các khoản vay đặc biệt từ quỹ khẩn cấp nhỏ không lãi suất, không cần người bảo lãnh và thời gian ân hạn, thời hạn hoàn trả kéo dài.</a:t>
                      </a:r>
                      <a:endParaRPr kumimoji="1" lang="ja-JP" altLang="en-US" sz="800" spc="0" dirty="0">
                        <a:solidFill>
                          <a:schemeClr val="tx1"/>
                        </a:solidFill>
                        <a:latin typeface="Times New Roman" panose="02020603050405020304" pitchFamily="18" charset="0"/>
                        <a:ea typeface="Times New Roman"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Trang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chính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sách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hỗ</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trợ</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tỉnh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Gifu</a:t>
                      </a:r>
                      <a:endParaRPr kumimoji="1" lang="ja-JP" altLang="en-US"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4434339"/>
                  </a:ext>
                </a:extLst>
              </a:tr>
              <a:tr h="504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3</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vi-VN" altLang="ja-JP" sz="800" spc="0" dirty="0">
                          <a:solidFill>
                            <a:schemeClr val="tx1"/>
                          </a:solidFill>
                          <a:latin typeface="Times New Roman" panose="02020603050405020304" pitchFamily="18" charset="0"/>
                          <a:ea typeface="+mn-ea"/>
                          <a:cs typeface="Times New Roman" panose="02020603050405020304" pitchFamily="18" charset="0"/>
                        </a:rPr>
                        <a:t>Tiền hỗ trợ </a:t>
                      </a:r>
                      <a:r>
                        <a:rPr kumimoji="1" lang="en-US" altLang="ja-JP" sz="800" spc="0" dirty="0" err="1">
                          <a:solidFill>
                            <a:schemeClr val="tx1"/>
                          </a:solidFill>
                          <a:latin typeface="Times New Roman" panose="02020603050405020304" pitchFamily="18" charset="0"/>
                          <a:ea typeface="+mn-ea"/>
                          <a:cs typeface="Times New Roman" panose="02020603050405020304" pitchFamily="18" charset="0"/>
                        </a:rPr>
                        <a:t>tự</a:t>
                      </a:r>
                      <a:r>
                        <a:rPr kumimoji="1" lang="vi-VN" altLang="ja-JP" sz="800" spc="0" dirty="0">
                          <a:solidFill>
                            <a:schemeClr val="tx1"/>
                          </a:solidFill>
                          <a:latin typeface="Times New Roman" panose="02020603050405020304" pitchFamily="18" charset="0"/>
                          <a:ea typeface="+mn-ea"/>
                          <a:cs typeface="Times New Roman" panose="02020603050405020304" pitchFamily="18" charset="0"/>
                        </a:rPr>
                        <a:t> lập</a:t>
                      </a:r>
                      <a:r>
                        <a:rPr kumimoji="1" lang="en-US" altLang="ja-JP" sz="800" spc="0" dirty="0">
                          <a:solidFill>
                            <a:schemeClr val="tx1"/>
                          </a:solidFill>
                          <a:latin typeface="Times New Roman" panose="02020603050405020304" pitchFamily="18" charset="0"/>
                          <a:ea typeface="+mn-ea"/>
                          <a:cs typeface="Times New Roman" panose="02020603050405020304" pitchFamily="18" charset="0"/>
                        </a:rPr>
                        <a:t> </a:t>
                      </a:r>
                      <a:r>
                        <a:rPr kumimoji="1" lang="vi-VN" altLang="ja-JP" sz="800" spc="0" dirty="0">
                          <a:solidFill>
                            <a:schemeClr val="tx1"/>
                          </a:solidFill>
                          <a:latin typeface="Times New Roman" panose="02020603050405020304" pitchFamily="18" charset="0"/>
                          <a:ea typeface="+mn-ea"/>
                          <a:cs typeface="Times New Roman" panose="02020603050405020304" pitchFamily="18" charset="0"/>
                        </a:rPr>
                        <a:t>dành cho người gặp khó khăn trong cuộc sống do dịch Covid-19</a:t>
                      </a:r>
                      <a:endParaRPr kumimoji="1" lang="ja-JP" altLang="en-US" sz="800" spc="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kern="1200" spc="0" dirty="0" err="1">
                          <a:solidFill>
                            <a:schemeClr val="bg1"/>
                          </a:solidFill>
                          <a:latin typeface="Times New Roman" panose="02020603050405020304" pitchFamily="18" charset="0"/>
                          <a:ea typeface="+mn-ea"/>
                          <a:cs typeface="Times New Roman" panose="02020603050405020304" pitchFamily="18" charset="0"/>
                        </a:rPr>
                        <a:t>Trợ</a:t>
                      </a:r>
                      <a:r>
                        <a:rPr kumimoji="1" lang="en-US" altLang="ja-JP" sz="800" b="1" kern="1200" spc="0" dirty="0">
                          <a:solidFill>
                            <a:schemeClr val="bg1"/>
                          </a:solidFill>
                          <a:latin typeface="Times New Roman" panose="02020603050405020304" pitchFamily="18" charset="0"/>
                          <a:ea typeface="+mn-ea"/>
                          <a:cs typeface="Times New Roman" panose="02020603050405020304" pitchFamily="18" charset="0"/>
                        </a:rPr>
                        <a:t> </a:t>
                      </a:r>
                      <a:r>
                        <a:rPr kumimoji="1" lang="en-US" altLang="ja-JP" sz="800" b="1" kern="1200" spc="0" dirty="0" err="1">
                          <a:solidFill>
                            <a:schemeClr val="bg1"/>
                          </a:solidFill>
                          <a:latin typeface="Times New Roman" panose="02020603050405020304" pitchFamily="18" charset="0"/>
                          <a:ea typeface="+mn-ea"/>
                          <a:cs typeface="Times New Roman" panose="02020603050405020304" pitchFamily="18" charset="0"/>
                        </a:rPr>
                        <a:t>cấp</a:t>
                      </a:r>
                      <a:endParaRPr kumimoji="1" lang="ja-JP" altLang="en-US" sz="800" b="1" kern="1200" spc="0" dirty="0">
                        <a:solidFill>
                          <a:schemeClr val="bg1"/>
                        </a:solidFill>
                        <a:latin typeface="Times New Roman" panose="02020603050405020304" pitchFamily="18" charset="0"/>
                        <a:ea typeface="+mn-ea"/>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800" spc="0" baseline="0" dirty="0">
                          <a:solidFill>
                            <a:schemeClr val="tx1"/>
                          </a:solidFill>
                          <a:latin typeface="Times New Roman" panose="02020603050405020304" pitchFamily="18" charset="0"/>
                          <a:cs typeface="Times New Roman" panose="02020603050405020304" pitchFamily="18" charset="0"/>
                        </a:rPr>
                        <a:t>Trợ cấp hộ gia đình gặp khó khăn trong cuộc sống do ảnh hưởng kéo dài của dịch Covid-19</a:t>
                      </a:r>
                      <a:endParaRPr kumimoji="1" lang="ja-JP" altLang="en-US" sz="800" spc="0" baseline="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72000" indent="-72000"/>
                      <a:r>
                        <a:rPr kumimoji="1" lang="ja-JP" altLang="en-US" sz="800" spc="0" baseline="0" dirty="0">
                          <a:solidFill>
                            <a:schemeClr val="tx1"/>
                          </a:solidFill>
                          <a:latin typeface="Times New Roman" panose="02020603050405020304" pitchFamily="18" charset="0"/>
                          <a:ea typeface="+mn-ea"/>
                          <a:cs typeface="Times New Roman" panose="02020603050405020304" pitchFamily="18" charset="0"/>
                        </a:rPr>
                        <a:t>　</a:t>
                      </a:r>
                      <a:r>
                        <a:rPr kumimoji="1" lang="vi-VN" altLang="ja-JP" sz="800" spc="0" baseline="0" dirty="0">
                          <a:solidFill>
                            <a:schemeClr val="tx1"/>
                          </a:solidFill>
                          <a:latin typeface="Times New Roman" panose="02020603050405020304" pitchFamily="18" charset="0"/>
                          <a:ea typeface="+mn-ea"/>
                          <a:cs typeface="Times New Roman" panose="02020603050405020304" pitchFamily="18" charset="0"/>
                        </a:rPr>
                        <a:t>Do ảnh hưởng kéo dài của dịch Covid- 19, trợ cấp dành cho những hộ gia đình không thể vay tiền từ quỹ vay khẩn cấp đặc biệt do hết hạn đăng ký,v.v. có thể tự lập, trang trải cuộc sống, tìm việc,v.v. Có yêu cầu</a:t>
                      </a:r>
                      <a:r>
                        <a:rPr kumimoji="1" lang="vi-VN"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điều kiện</a:t>
                      </a:r>
                      <a:r>
                        <a:rPr kumimoji="1" lang="vi-VN" altLang="ja-JP" sz="800" spc="0" baseline="0" dirty="0">
                          <a:solidFill>
                            <a:schemeClr val="tx1"/>
                          </a:solidFill>
                          <a:latin typeface="Times New Roman" panose="02020603050405020304" pitchFamily="18" charset="0"/>
                          <a:ea typeface="+mn-ea"/>
                          <a:cs typeface="Times New Roman" panose="02020603050405020304" pitchFamily="18" charset="0"/>
                        </a:rPr>
                        <a:t> về mức thu nhập và tài sản.</a:t>
                      </a:r>
                      <a:endParaRPr kumimoji="1" lang="ja-JP" altLang="en-US" sz="800" spc="0" baseline="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Trang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chính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sách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hỗ</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trợ</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tỉnh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4"/>
                        </a:rPr>
                        <a:t> Gifu</a:t>
                      </a:r>
                      <a:endParaRPr kumimoji="1" lang="ja-JP" altLang="en-US"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5049086"/>
                  </a:ext>
                </a:extLst>
              </a:tr>
              <a:tr h="504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900" dirty="0">
                          <a:solidFill>
                            <a:schemeClr val="tx1"/>
                          </a:solidFill>
                          <a:latin typeface="Times New Roman" panose="02020603050405020304" pitchFamily="18" charset="0"/>
                          <a:ea typeface="+mn-ea"/>
                          <a:cs typeface="Times New Roman" panose="02020603050405020304" pitchFamily="18" charset="0"/>
                        </a:rPr>
                        <a:t>4</a:t>
                      </a:r>
                      <a:endParaRPr kumimoji="1" lang="ja-JP" altLang="en-US" sz="90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noFill/>
                  </a:tcPr>
                </a:tc>
                <a:tc>
                  <a:txBody>
                    <a:bodyPr/>
                    <a:lstStyle/>
                    <a:p>
                      <a:r>
                        <a:rPr kumimoji="1" lang="vi-VN" altLang="ja-JP" sz="800" dirty="0">
                          <a:solidFill>
                            <a:schemeClr val="tx1"/>
                          </a:solidFill>
                          <a:latin typeface="Times New Roman" panose="02020603050405020304" pitchFamily="18" charset="0"/>
                          <a:ea typeface="+mn-ea"/>
                          <a:cs typeface="Times New Roman" panose="02020603050405020304" pitchFamily="18" charset="0"/>
                        </a:rPr>
                        <a:t>Trợ cấp đặc biệt dành cho hộ gia đìn</a:t>
                      </a:r>
                      <a:r>
                        <a:rPr kumimoji="1" lang="en-US" altLang="ja-JP" sz="800" dirty="0">
                          <a:solidFill>
                            <a:schemeClr val="tx1"/>
                          </a:solidFill>
                          <a:latin typeface="Times New Roman" panose="02020603050405020304" pitchFamily="18" charset="0"/>
                          <a:ea typeface="+mn-ea"/>
                          <a:cs typeface="Times New Roman" panose="02020603050405020304" pitchFamily="18" charset="0"/>
                        </a:rPr>
                        <a:t>h </a:t>
                      </a:r>
                      <a:r>
                        <a:rPr kumimoji="1" lang="en-US" altLang="ja-JP" sz="800" dirty="0" err="1">
                          <a:solidFill>
                            <a:schemeClr val="tx1"/>
                          </a:solidFill>
                          <a:latin typeface="Times New Roman" panose="02020603050405020304" pitchFamily="18" charset="0"/>
                          <a:ea typeface="+mn-ea"/>
                          <a:cs typeface="Times New Roman" panose="02020603050405020304" pitchFamily="18" charset="0"/>
                        </a:rPr>
                        <a:t>đang</a:t>
                      </a:r>
                      <a:r>
                        <a:rPr kumimoji="1" lang="en-US" altLang="ja-JP" sz="8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dirty="0" err="1">
                          <a:solidFill>
                            <a:schemeClr val="tx1"/>
                          </a:solidFill>
                          <a:latin typeface="Times New Roman" panose="02020603050405020304" pitchFamily="18" charset="0"/>
                          <a:ea typeface="+mn-ea"/>
                          <a:cs typeface="Times New Roman" panose="02020603050405020304" pitchFamily="18" charset="0"/>
                        </a:rPr>
                        <a:t>được</a:t>
                      </a:r>
                      <a:r>
                        <a:rPr kumimoji="1" lang="en-US" altLang="ja-JP" sz="800" dirty="0">
                          <a:solidFill>
                            <a:schemeClr val="tx1"/>
                          </a:solidFill>
                          <a:latin typeface="Times New Roman" panose="02020603050405020304" pitchFamily="18" charset="0"/>
                          <a:ea typeface="+mn-ea"/>
                          <a:cs typeface="Times New Roman" panose="02020603050405020304" pitchFamily="18" charset="0"/>
                        </a:rPr>
                        <a:t> </a:t>
                      </a:r>
                      <a:r>
                        <a:rPr kumimoji="1" lang="vi-VN" altLang="ja-JP" sz="800" dirty="0">
                          <a:solidFill>
                            <a:schemeClr val="tx1"/>
                          </a:solidFill>
                          <a:latin typeface="Times New Roman" panose="02020603050405020304" pitchFamily="18" charset="0"/>
                          <a:ea typeface="+mn-ea"/>
                          <a:cs typeface="Times New Roman" panose="02020603050405020304" pitchFamily="18" charset="0"/>
                        </a:rPr>
                        <a:t>miễn thuế</a:t>
                      </a:r>
                      <a:r>
                        <a:rPr kumimoji="1" lang="en-US" altLang="ja-JP" sz="8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dirty="0" err="1">
                          <a:solidFill>
                            <a:schemeClr val="tx1"/>
                          </a:solidFill>
                          <a:latin typeface="Times New Roman" panose="02020603050405020304" pitchFamily="18" charset="0"/>
                          <a:ea typeface="+mn-ea"/>
                          <a:cs typeface="Times New Roman" panose="02020603050405020304" pitchFamily="18" charset="0"/>
                        </a:rPr>
                        <a:t>cư</a:t>
                      </a:r>
                      <a:r>
                        <a:rPr kumimoji="1" lang="en-US" altLang="ja-JP" sz="8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dirty="0" err="1">
                          <a:solidFill>
                            <a:schemeClr val="tx1"/>
                          </a:solidFill>
                          <a:latin typeface="Times New Roman" panose="02020603050405020304" pitchFamily="18" charset="0"/>
                          <a:ea typeface="+mn-ea"/>
                          <a:cs typeface="Times New Roman" panose="02020603050405020304" pitchFamily="18" charset="0"/>
                        </a:rPr>
                        <a:t>trú</a:t>
                      </a:r>
                      <a:endParaRPr kumimoji="1" lang="ja-JP" altLang="en-US" sz="8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kern="1200" spc="0" dirty="0" err="1">
                          <a:solidFill>
                            <a:schemeClr val="bg1"/>
                          </a:solidFill>
                          <a:latin typeface="Times New Roman" panose="02020603050405020304" pitchFamily="18" charset="0"/>
                          <a:ea typeface="+mn-ea"/>
                          <a:cs typeface="Times New Roman" panose="02020603050405020304" pitchFamily="18" charset="0"/>
                        </a:rPr>
                        <a:t>Trợ</a:t>
                      </a:r>
                      <a:r>
                        <a:rPr kumimoji="1" lang="en-US" altLang="ja-JP" sz="800" b="1" kern="1200" spc="0" dirty="0">
                          <a:solidFill>
                            <a:schemeClr val="bg1"/>
                          </a:solidFill>
                          <a:latin typeface="Times New Roman" panose="02020603050405020304" pitchFamily="18" charset="0"/>
                          <a:ea typeface="+mn-ea"/>
                          <a:cs typeface="Times New Roman" panose="02020603050405020304" pitchFamily="18" charset="0"/>
                        </a:rPr>
                        <a:t> </a:t>
                      </a:r>
                      <a:r>
                        <a:rPr kumimoji="1" lang="en-US" altLang="ja-JP" sz="800" b="1" kern="1200" spc="0" dirty="0" err="1">
                          <a:solidFill>
                            <a:schemeClr val="bg1"/>
                          </a:solidFill>
                          <a:latin typeface="Times New Roman" panose="02020603050405020304" pitchFamily="18" charset="0"/>
                          <a:ea typeface="+mn-ea"/>
                          <a:cs typeface="Times New Roman" panose="02020603050405020304" pitchFamily="18" charset="0"/>
                        </a:rPr>
                        <a:t>cấp</a:t>
                      </a:r>
                      <a:endParaRPr kumimoji="1" lang="ja-JP" altLang="en-US" sz="800" b="1" kern="1200" spc="0" dirty="0">
                        <a:solidFill>
                          <a:schemeClr val="bg1"/>
                        </a:solidFill>
                        <a:latin typeface="Times New Roman" panose="02020603050405020304" pitchFamily="18" charset="0"/>
                        <a:ea typeface="+mn-ea"/>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baseline="0" dirty="0">
                          <a:solidFill>
                            <a:schemeClr val="tx1"/>
                          </a:solidFill>
                          <a:latin typeface="Times New Roman" panose="02020603050405020304" pitchFamily="18" charset="0"/>
                          <a:cs typeface="Times New Roman" panose="02020603050405020304" pitchFamily="18" charset="0"/>
                        </a:rPr>
                        <a:t>・</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Hộ</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gia</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đình</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đang</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miễn</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đóng</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thuế</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thị</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dân</a:t>
                      </a:r>
                      <a:endParaRPr kumimoji="1" lang="ja-JP" altLang="en-US" sz="800" spc="0" baseline="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baseline="0" dirty="0">
                          <a:solidFill>
                            <a:schemeClr val="tx1"/>
                          </a:solidFill>
                          <a:latin typeface="Times New Roman" panose="02020603050405020304" pitchFamily="18" charset="0"/>
                          <a:cs typeface="Times New Roman" panose="02020603050405020304" pitchFamily="18" charset="0"/>
                        </a:rPr>
                        <a:t>・</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Hộ</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gia</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đình</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có</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thu</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thập</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giảm</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đột</a:t>
                      </a:r>
                      <a:r>
                        <a:rPr kumimoji="1" lang="en-US" altLang="ja-JP" sz="800" spc="0" baseline="0" dirty="0">
                          <a:solidFill>
                            <a:schemeClr val="tx1"/>
                          </a:solidFill>
                          <a:latin typeface="Times New Roman" panose="02020603050405020304" pitchFamily="18" charset="0"/>
                          <a:cs typeface="Times New Roman" panose="02020603050405020304" pitchFamily="18" charset="0"/>
                        </a:rPr>
                        <a:t> </a:t>
                      </a:r>
                      <a:r>
                        <a:rPr kumimoji="1" lang="en-US" altLang="ja-JP" sz="800" spc="0" baseline="0" dirty="0" err="1">
                          <a:solidFill>
                            <a:schemeClr val="tx1"/>
                          </a:solidFill>
                          <a:latin typeface="Times New Roman" panose="02020603050405020304" pitchFamily="18" charset="0"/>
                          <a:cs typeface="Times New Roman" panose="02020603050405020304" pitchFamily="18" charset="0"/>
                        </a:rPr>
                        <a:t>ngột</a:t>
                      </a:r>
                      <a:endParaRPr kumimoji="1" lang="ja-JP" altLang="en-US" sz="800" spc="0" baseline="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noFill/>
                  </a:tcPr>
                </a:tc>
                <a:tc>
                  <a:txBody>
                    <a:bodyPr/>
                    <a:lstStyle/>
                    <a:p>
                      <a:pPr marL="72000" indent="-72000"/>
                      <a:r>
                        <a:rPr kumimoji="1" lang="ja-JP" altLang="en-US" sz="800" spc="-100" baseline="0" dirty="0">
                          <a:solidFill>
                            <a:schemeClr val="tx1"/>
                          </a:solidFill>
                          <a:latin typeface="Times New Roman" panose="02020603050405020304" pitchFamily="18" charset="0"/>
                          <a:ea typeface="+mn-ea"/>
                          <a:cs typeface="Times New Roman" panose="02020603050405020304" pitchFamily="18" charset="0"/>
                        </a:rPr>
                        <a:t>　</a:t>
                      </a:r>
                      <a:r>
                        <a:rPr kumimoji="1" lang="vi-VN" altLang="ja-JP" sz="800" spc="0" baseline="0" dirty="0">
                          <a:solidFill>
                            <a:schemeClr val="tx1"/>
                          </a:solidFill>
                          <a:latin typeface="Times New Roman" panose="02020603050405020304" pitchFamily="18" charset="0"/>
                          <a:ea typeface="+mn-ea"/>
                          <a:cs typeface="Times New Roman" panose="02020603050405020304" pitchFamily="18" charset="0"/>
                        </a:rPr>
                        <a:t>Trợ cấp 10 man yên/1 hộ dành cho hộ gia đình đang được miễn thuế thị dân gặp khó khăn do ảnh hưởng kéo dài của dịch Covid-19 kịp thời nhận hỗ trợ cuộc sống và sinh hoạt</a:t>
                      </a:r>
                      <a:r>
                        <a:rPr kumimoji="1" lang="en-US" altLang="ja-JP" sz="800" spc="0" baseline="0" dirty="0">
                          <a:solidFill>
                            <a:schemeClr val="tx1"/>
                          </a:solidFill>
                          <a:latin typeface="Times New Roman" panose="02020603050405020304" pitchFamily="18" charset="0"/>
                          <a:ea typeface="+mn-ea"/>
                          <a:cs typeface="Times New Roman" panose="02020603050405020304" pitchFamily="18" charset="0"/>
                        </a:rPr>
                        <a:t>.</a:t>
                      </a:r>
                      <a:endParaRPr kumimoji="1" lang="ja-JP" altLang="en-US" sz="800" spc="0" baseline="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pc="0" baseline="0" dirty="0">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Trang </a:t>
                      </a:r>
                      <a:r>
                        <a:rPr kumimoji="1" lang="en-US" altLang="ja-JP" sz="900" spc="0" baseline="0" dirty="0" err="1">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chính</a:t>
                      </a:r>
                      <a:r>
                        <a:rPr kumimoji="1" lang="en-US" altLang="ja-JP" sz="900" spc="0" baseline="0" dirty="0">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 </a:t>
                      </a:r>
                      <a:r>
                        <a:rPr kumimoji="1" lang="en-US" altLang="ja-JP" sz="900" spc="0" baseline="0" dirty="0" err="1">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sách</a:t>
                      </a:r>
                      <a:r>
                        <a:rPr kumimoji="1" lang="en-US" altLang="ja-JP" sz="900" spc="0" baseline="0" dirty="0">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 </a:t>
                      </a:r>
                      <a:r>
                        <a:rPr kumimoji="1" lang="en-US" altLang="ja-JP" sz="900" spc="0" baseline="0" dirty="0" err="1">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hỗ</a:t>
                      </a:r>
                      <a:r>
                        <a:rPr kumimoji="1" lang="en-US" altLang="ja-JP" sz="900" spc="0" baseline="0" dirty="0">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 </a:t>
                      </a:r>
                      <a:r>
                        <a:rPr kumimoji="1" lang="en-US" altLang="ja-JP" sz="900" spc="0" baseline="0" dirty="0" err="1">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trợ</a:t>
                      </a:r>
                      <a:r>
                        <a:rPr kumimoji="1" lang="en-US" altLang="ja-JP" sz="900" spc="0" baseline="0" dirty="0">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 </a:t>
                      </a:r>
                      <a:r>
                        <a:rPr kumimoji="1" lang="en-US" altLang="ja-JP" sz="900" spc="0" baseline="0" dirty="0" err="1">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tỉnh</a:t>
                      </a:r>
                      <a:r>
                        <a:rPr kumimoji="1" lang="en-US" altLang="ja-JP" sz="900" spc="0" baseline="0" dirty="0">
                          <a:solidFill>
                            <a:schemeClr val="tx1"/>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 Gifu</a:t>
                      </a:r>
                      <a:endParaRPr kumimoji="1" lang="ja-JP" altLang="en-US" sz="900" spc="0" baseline="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812897545"/>
                  </a:ext>
                </a:extLst>
              </a:tr>
              <a:tr h="504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5</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hr-HR" altLang="ja-JP" sz="800" spc="0" dirty="0">
                          <a:solidFill>
                            <a:schemeClr val="tx1"/>
                          </a:solidFill>
                          <a:latin typeface="Times New Roman" panose="02020603050405020304" pitchFamily="18" charset="0"/>
                          <a:ea typeface="Times New Roman" charset="0"/>
                          <a:cs typeface="Times New Roman" panose="02020603050405020304" pitchFamily="18" charset="0"/>
                        </a:rPr>
                        <a:t>Tiền trợ cấp đảm bảo nhà ở</a:t>
                      </a:r>
                      <a:endParaRPr kumimoji="1" lang="ja-JP" altLang="en-US"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800" b="1" spc="0" dirty="0" err="1">
                          <a:solidFill>
                            <a:schemeClr val="bg1"/>
                          </a:solidFill>
                          <a:latin typeface="Times New Roman" panose="02020603050405020304" pitchFamily="18" charset="0"/>
                          <a:cs typeface="Times New Roman" panose="02020603050405020304" pitchFamily="18" charset="0"/>
                        </a:rPr>
                        <a:t>Trợ</a:t>
                      </a:r>
                      <a:r>
                        <a:rPr lang="en-US" altLang="ja-JP" sz="800" b="1" spc="0" dirty="0">
                          <a:solidFill>
                            <a:schemeClr val="bg1"/>
                          </a:solidFill>
                          <a:latin typeface="Times New Roman" panose="02020603050405020304" pitchFamily="18" charset="0"/>
                          <a:cs typeface="Times New Roman" panose="02020603050405020304" pitchFamily="18" charset="0"/>
                        </a:rPr>
                        <a:t> </a:t>
                      </a:r>
                      <a:r>
                        <a:rPr lang="en-US" altLang="ja-JP" sz="800" b="1" spc="0" dirty="0" err="1">
                          <a:solidFill>
                            <a:schemeClr val="bg1"/>
                          </a:solidFill>
                          <a:latin typeface="Times New Roman" panose="02020603050405020304" pitchFamily="18" charset="0"/>
                          <a:cs typeface="Times New Roman" panose="02020603050405020304" pitchFamily="18" charset="0"/>
                        </a:rPr>
                        <a:t>cấp</a:t>
                      </a:r>
                      <a:endParaRPr lang="ja-JP" altLang="en-US" sz="8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pt-BR" altLang="ja-JP" sz="800" spc="0" dirty="0">
                          <a:solidFill>
                            <a:schemeClr val="tx1"/>
                          </a:solidFill>
                          <a:latin typeface="Times New Roman" panose="02020603050405020304" pitchFamily="18" charset="0"/>
                          <a:ea typeface="Times New Roman" charset="0"/>
                          <a:cs typeface="Times New Roman" panose="02020603050405020304" pitchFamily="18" charset="0"/>
                        </a:rPr>
                        <a:t>Những người bị giảm thu nhập không phải vì lý do cá nhân.vv..có nỗ lực tìm việc làm tạo thu nhập </a:t>
                      </a:r>
                      <a:endParaRPr kumimoji="1" lang="ja-JP" altLang="en-US" sz="800" spc="0" dirty="0">
                        <a:solidFill>
                          <a:schemeClr val="tx1"/>
                        </a:solidFill>
                        <a:latin typeface="Times New Roman" panose="02020603050405020304" pitchFamily="18" charset="0"/>
                        <a:ea typeface="Times New Roman"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72000" indent="-72000"/>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vi-VN"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Mở rộng đối tượng nhận trợ cấp này cho cả những người bị mất việc làm, phá sản,v.v. do ảnh hưởng của dịch Covid- 19 dẫn đến không có nơi ở hoặc có nguy cơ mất nhà ở...</a:t>
                      </a:r>
                      <a:endPar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p>
                      <a:pPr marL="72000" indent="-72000"/>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vi-VN"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Trên nguyên tắc sẽ nhận được tương đương 3 tháng tiền nhà (có mức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hỗ</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trợ</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tối đa). Có yêu cầu điều kiện về mức thu nhập và tài sản.</a:t>
                      </a:r>
                      <a:endPar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Trang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chính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sách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hỗ</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trợ</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tỉnh</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Gifu</a:t>
                      </a:r>
                      <a:endParaRPr kumimoji="1" lang="ja-JP" altLang="en-US"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60850638"/>
                  </a:ext>
                </a:extLst>
              </a:tr>
              <a:tr h="504000">
                <a:tc vMerge="1">
                  <a:txBody>
                    <a:bodyPr/>
                    <a:lstStyle/>
                    <a:p>
                      <a:endParaRPr kumimoji="1" lang="ja-JP" altLang="en-US"/>
                    </a:p>
                  </a:txBody>
                  <a:tcPr/>
                </a:tc>
                <a:tc vMerge="1">
                  <a:txBody>
                    <a:bodyPr/>
                    <a:lstStyle/>
                    <a:p>
                      <a:endParaRPr kumimoji="1" lang="ja-JP" altLang="en-US" sz="120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6</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fr-FR" altLang="ja-JP" sz="800" b="0" spc="0" dirty="0">
                          <a:solidFill>
                            <a:schemeClr val="tx1"/>
                          </a:solidFill>
                          <a:latin typeface="Times New Roman" panose="02020603050405020304" pitchFamily="18" charset="0"/>
                          <a:ea typeface="Times New Roman" charset="0"/>
                          <a:cs typeface="Times New Roman" panose="02020603050405020304" pitchFamily="18" charset="0"/>
                        </a:rPr>
                        <a:t>Hỗ trợ từ nhà ở của tỉnh quản lý</a:t>
                      </a:r>
                      <a:endParaRPr kumimoji="1" lang="ja-JP" altLang="en-US" sz="800" b="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800" b="1" spc="0" baseline="0" dirty="0" err="1">
                          <a:solidFill>
                            <a:schemeClr val="bg1"/>
                          </a:solidFill>
                          <a:latin typeface="Times New Roman" panose="02020603050405020304" pitchFamily="18" charset="0"/>
                          <a:cs typeface="Times New Roman" panose="02020603050405020304" pitchFamily="18" charset="0"/>
                        </a:rPr>
                        <a:t>Khác</a:t>
                      </a:r>
                      <a:endParaRPr kumimoji="1" lang="ja-JP" altLang="en-US" sz="800" b="1" spc="0" baseline="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①</a:t>
                      </a:r>
                      <a:r>
                        <a:rPr kumimoji="1" lang="vi-VN" altLang="ja-JP" sz="800" spc="0" baseline="0" dirty="0">
                          <a:solidFill>
                            <a:schemeClr val="tx1">
                              <a:lumMod val="85000"/>
                              <a:lumOff val="15000"/>
                            </a:schemeClr>
                          </a:solidFill>
                          <a:latin typeface="Times New Roman" panose="02020603050405020304" pitchFamily="18" charset="0"/>
                          <a:cs typeface="Times New Roman" panose="02020603050405020304" pitchFamily="18" charset="0"/>
                        </a:rPr>
                        <a:t>Người đang cư trú hoặc người mới vào ở tại nhà ở của tỉnh quản lý</a:t>
                      </a:r>
                      <a:endParaRPr kumimoji="1" lang="en-US" altLang="ja-JP" sz="800" spc="0" baseline="0" dirty="0">
                        <a:solidFill>
                          <a:schemeClr val="tx1">
                            <a:lumMod val="85000"/>
                            <a:lumOff val="15000"/>
                          </a:schemeClr>
                        </a:solidFill>
                        <a:latin typeface="Times New Roman" panose="02020603050405020304" pitchFamily="18" charset="0"/>
                        <a:cs typeface="Times New Roman" panose="02020603050405020304" pitchFamily="18" charset="0"/>
                      </a:endParaRPr>
                    </a:p>
                    <a:p>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②</a:t>
                      </a:r>
                      <a:r>
                        <a:rPr kumimoji="1" lang="vi-VN" altLang="ja-JP" sz="800" spc="0" dirty="0">
                          <a:solidFill>
                            <a:schemeClr val="tx1"/>
                          </a:solidFill>
                          <a:latin typeface="Times New Roman" panose="02020603050405020304" pitchFamily="18" charset="0"/>
                          <a:ea typeface="Times New Roman" charset="0"/>
                          <a:cs typeface="Times New Roman" panose="02020603050405020304" pitchFamily="18" charset="0"/>
                        </a:rPr>
                        <a:t>N</a:t>
                      </a:r>
                      <a:r>
                        <a:rPr kumimoji="1" lang="hr-HR" altLang="ja-JP" sz="800" spc="0" dirty="0">
                          <a:solidFill>
                            <a:schemeClr val="tx1"/>
                          </a:solidFill>
                          <a:latin typeface="Times New Roman" panose="02020603050405020304" pitchFamily="18" charset="0"/>
                          <a:ea typeface="Times New Roman" charset="0"/>
                          <a:cs typeface="Times New Roman" panose="02020603050405020304" pitchFamily="18" charset="0"/>
                        </a:rPr>
                        <a:t>gười đang sống tại các khu nhà ở bị buộc phải dọn đi</a:t>
                      </a:r>
                      <a:endParaRPr kumimoji="1" lang="ja-JP" altLang="en-US" sz="800" spc="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indent="108000"/>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①</a:t>
                      </a:r>
                      <a:r>
                        <a:rPr kumimoji="1" lang="pt-BR" altLang="ja-JP" sz="800" spc="0" dirty="0">
                          <a:solidFill>
                            <a:schemeClr val="tx1"/>
                          </a:solidFill>
                          <a:latin typeface="Times New Roman" panose="02020603050405020304" pitchFamily="18" charset="0"/>
                          <a:ea typeface="Times New Roman" charset="0"/>
                          <a:cs typeface="Times New Roman" panose="02020603050405020304" pitchFamily="18" charset="0"/>
                        </a:rPr>
                        <a:t>Nếu khó khăn trong việc trả tiền thuê nhà của tỉnh thì sẽ giảm tiền thuê để phù hợp mức thu nhập. Nếu không tìm được người bảo lãnh sẽ được miễn phần người bảo lãnh.</a:t>
                      </a:r>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endPar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p>
                      <a:pPr marL="0" indent="108000"/>
                      <a:r>
                        <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②</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Với</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những</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người</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bị</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buộc</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ra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khỏi</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nhà</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do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bị</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sa</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thải</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mất</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việc</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sẽ</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được</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cung</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cấp</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nhà</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ở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tạm</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thời</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không</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phân</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biệt</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tình</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trạng</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thu</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ea typeface="Times New Roman" charset="0"/>
                          <a:cs typeface="Times New Roman" panose="02020603050405020304" pitchFamily="18" charset="0"/>
                        </a:rPr>
                        <a:t>nhập</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a:t>
                      </a:r>
                      <a:endParaRPr kumimoji="1" lang="ja-JP" altLang="en-US"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zh-TW"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Công</a:t>
                      </a:r>
                      <a:r>
                        <a:rPr kumimoji="1" lang="en-US" altLang="zh-TW"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ty </a:t>
                      </a:r>
                      <a:r>
                        <a:rPr kumimoji="1" lang="en-US" altLang="zh-TW"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cung</a:t>
                      </a:r>
                      <a:r>
                        <a:rPr kumimoji="1" lang="en-US" altLang="zh-TW"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a:t>
                      </a:r>
                      <a:r>
                        <a:rPr kumimoji="1" lang="en-US" altLang="zh-TW"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cứng</a:t>
                      </a:r>
                      <a:r>
                        <a:rPr kumimoji="1" lang="en-US" altLang="zh-TW"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a:t>
                      </a:r>
                      <a:r>
                        <a:rPr kumimoji="1" lang="en-US" altLang="zh-TW"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nhà</a:t>
                      </a:r>
                      <a:r>
                        <a:rPr kumimoji="1" lang="en-US" altLang="zh-TW"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ở </a:t>
                      </a:r>
                      <a:r>
                        <a:rPr kumimoji="1" lang="en-US" altLang="zh-TW"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tỉnh</a:t>
                      </a:r>
                      <a:r>
                        <a:rPr kumimoji="1" lang="en-US" altLang="zh-TW"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Gifu</a:t>
                      </a:r>
                      <a:endParaRPr kumimoji="1" lang="en-US" altLang="zh-TW"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p>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0584-81-8501</a:t>
                      </a:r>
                      <a:endPar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369521"/>
                  </a:ext>
                </a:extLst>
              </a:tr>
              <a:tr h="504000">
                <a:tc vMerge="1">
                  <a:txBody>
                    <a:bodyPr/>
                    <a:lstStyle/>
                    <a:p>
                      <a:endParaRPr kumimoji="1" lang="ja-JP" altLang="en-US" sz="900" dirty="0"/>
                    </a:p>
                  </a:txBody>
                  <a:tcPr anchor="ctr"/>
                </a:tc>
                <a:tc rowSpan="6">
                  <a:txBody>
                    <a:bodyPr/>
                    <a:lstStyle/>
                    <a:p>
                      <a:pPr algn="ctr"/>
                      <a:r>
                        <a:rPr kumimoji="1" lang="vi-VN" altLang="ja-JP" sz="1050" b="1" dirty="0">
                          <a:solidFill>
                            <a:schemeClr val="bg1"/>
                          </a:solidFill>
                          <a:latin typeface="Times New Roman" panose="02020603050405020304" pitchFamily="18" charset="0"/>
                          <a:cs typeface="Times New Roman" panose="02020603050405020304" pitchFamily="18" charset="0"/>
                        </a:rPr>
                        <a:t>Dành cho những người có con nhỏ</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7</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Gia hạn trả nợ tiền vay học cho học sinh</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trường</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cấp </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3 </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tư lập </a:t>
                      </a:r>
                      <a:endPar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800" b="1" spc="0" baseline="0" dirty="0" err="1">
                          <a:solidFill>
                            <a:schemeClr val="bg1"/>
                          </a:solidFill>
                          <a:latin typeface="Times New Roman" panose="02020603050405020304" pitchFamily="18" charset="0"/>
                          <a:cs typeface="Times New Roman" panose="02020603050405020304" pitchFamily="18" charset="0"/>
                        </a:rPr>
                        <a:t>Khác</a:t>
                      </a:r>
                      <a:endParaRPr kumimoji="1" lang="ja-JP" altLang="en-US" sz="800" b="1" spc="0" baseline="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hu-HU" altLang="ja-JP" sz="800" spc="0" dirty="0">
                          <a:solidFill>
                            <a:schemeClr val="tx1"/>
                          </a:solidFill>
                          <a:latin typeface="Times New Roman" panose="02020603050405020304" pitchFamily="18" charset="0"/>
                          <a:ea typeface="Times New Roman" charset="0"/>
                          <a:cs typeface="Times New Roman" panose="02020603050405020304" pitchFamily="18" charset="0"/>
                        </a:rPr>
                        <a:t>Học sinh thuộc hộ gia đình có hoàn cảnh khó khăn</a:t>
                      </a:r>
                      <a:endParaRPr kumimoji="1" lang="ja-JP" altLang="en-US" sz="800" spc="0" dirty="0">
                        <a:solidFill>
                          <a:schemeClr val="tx1"/>
                        </a:solidFill>
                        <a:latin typeface="Times New Roman" panose="02020603050405020304" pitchFamily="18" charset="0"/>
                        <a:ea typeface="Times New Roman"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r>
                        <a:rPr kumimoji="1" lang="ro-RO" altLang="ja-JP" sz="800" spc="0" dirty="0">
                          <a:solidFill>
                            <a:schemeClr val="tx1"/>
                          </a:solidFill>
                          <a:latin typeface="Times New Roman" panose="02020603050405020304" pitchFamily="18" charset="0"/>
                          <a:ea typeface="Times New Roman" charset="0"/>
                          <a:cs typeface="Times New Roman" panose="02020603050405020304" pitchFamily="18" charset="0"/>
                        </a:rPr>
                        <a:t>Trường hợp khó khăn trong cuộc sống vì tình hình kinh tế, được gia hạn thời gian hoàn trả tiền vay học tối đa 1 năm từ ngày đăng ký.</a:t>
                      </a:r>
                      <a:endPar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Ban</a:t>
                      </a:r>
                      <a:r>
                        <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thanh</a:t>
                      </a:r>
                      <a:r>
                        <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thiếu</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niên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khuyến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học</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p>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☎058-272-8249</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625390"/>
                  </a:ext>
                </a:extLst>
              </a:tr>
              <a:tr h="504000">
                <a:tc vMerge="1">
                  <a:txBody>
                    <a:bodyPr/>
                    <a:lstStyle/>
                    <a:p>
                      <a:endParaRPr kumimoji="1" lang="ja-JP" altLang="en-US" sz="900" dirty="0"/>
                    </a:p>
                  </a:txBody>
                  <a:tcPr anchor="ctr"/>
                </a:tc>
                <a:tc vMerge="1">
                  <a:txBody>
                    <a:bodyPr/>
                    <a:lstStyle/>
                    <a:p>
                      <a:endParaRPr kumimoji="1" lang="ja-JP" altLang="en-US" sz="120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1"/>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8</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zh-CN"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Trợ cấp tiền học bổng</a:t>
                      </a:r>
                      <a:r>
                        <a:rPr kumimoji="1" lang="en-US" altLang="zh-CN"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CN" sz="8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trường</a:t>
                      </a:r>
                      <a:r>
                        <a:rPr kumimoji="1" lang="en-US" altLang="zh-CN"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vi-VN" altLang="zh-CN"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cấp 3 tư lập</a:t>
                      </a:r>
                      <a:endParaRPr kumimoji="1" lang="ja-JP" altLang="en-US"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800" b="1" spc="0" dirty="0" err="1">
                          <a:solidFill>
                            <a:schemeClr val="bg1"/>
                          </a:solidFill>
                          <a:latin typeface="Times New Roman" panose="02020603050405020304" pitchFamily="18" charset="0"/>
                          <a:cs typeface="Times New Roman" panose="02020603050405020304" pitchFamily="18" charset="0"/>
                        </a:rPr>
                        <a:t>Trợ</a:t>
                      </a:r>
                      <a:r>
                        <a:rPr lang="en-US" altLang="ja-JP" sz="800" b="1" spc="0" dirty="0">
                          <a:solidFill>
                            <a:schemeClr val="bg1"/>
                          </a:solidFill>
                          <a:latin typeface="Times New Roman" panose="02020603050405020304" pitchFamily="18" charset="0"/>
                          <a:cs typeface="Times New Roman" panose="02020603050405020304" pitchFamily="18" charset="0"/>
                        </a:rPr>
                        <a:t> </a:t>
                      </a:r>
                      <a:r>
                        <a:rPr lang="en-US" altLang="ja-JP" sz="800" b="1" spc="0" dirty="0" err="1">
                          <a:solidFill>
                            <a:schemeClr val="bg1"/>
                          </a:solidFill>
                          <a:latin typeface="Times New Roman" panose="02020603050405020304" pitchFamily="18" charset="0"/>
                          <a:cs typeface="Times New Roman" panose="02020603050405020304" pitchFamily="18" charset="0"/>
                        </a:rPr>
                        <a:t>cấp</a:t>
                      </a:r>
                      <a:endParaRPr lang="ja-JP" altLang="en-US" sz="8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en-US" altLang="ja-JP" sz="800" spc="0" dirty="0" err="1">
                          <a:solidFill>
                            <a:schemeClr val="tx1"/>
                          </a:solidFill>
                          <a:latin typeface="Times New Roman" panose="02020603050405020304" pitchFamily="18" charset="0"/>
                          <a:cs typeface="Times New Roman" panose="02020603050405020304" pitchFamily="18" charset="0"/>
                        </a:rPr>
                        <a:t>Hộ</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gia</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đình</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bị</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thay</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đổi</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kinh</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tế</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đột</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ngột</a:t>
                      </a:r>
                      <a:endParaRPr kumimoji="1" lang="ja-JP" altLang="en-US" sz="8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ja-JP" altLang="ja-JP" sz="800" kern="1200" spc="0" dirty="0">
                          <a:solidFill>
                            <a:schemeClr val="tx1"/>
                          </a:solidFill>
                          <a:latin typeface="Times New Roman" panose="02020603050405020304" pitchFamily="18" charset="0"/>
                          <a:ea typeface="+mn-ea"/>
                          <a:cs typeface="Times New Roman" panose="02020603050405020304" pitchFamily="18" charset="0"/>
                        </a:rPr>
                        <a:t>・</a:t>
                      </a:r>
                      <a:r>
                        <a:rPr kumimoji="1" lang="vi-VN" altLang="ja-JP" sz="800" kern="1200" spc="0" dirty="0">
                          <a:solidFill>
                            <a:schemeClr val="tx1"/>
                          </a:solidFill>
                          <a:latin typeface="Times New Roman" panose="02020603050405020304" pitchFamily="18" charset="0"/>
                          <a:ea typeface="+mn-ea"/>
                          <a:cs typeface="Times New Roman" panose="02020603050405020304" pitchFamily="18" charset="0"/>
                        </a:rPr>
                        <a:t>Trợ cấp tiền học bổng cho hộ gia đình của học sinh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mà</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quý</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vị</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phụ</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huynh</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có</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thu</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nhập</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cá</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nhân</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được</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xác</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định</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tương</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đương</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mức</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miễn</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thuế</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cư</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trú</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của</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tỉnh</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thành</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và</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thuế</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cư</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trú</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địa</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phương</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do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thu</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nhập</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bị</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giảm</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đột</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ngột</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a:t>
                      </a:r>
                    </a:p>
                    <a:p>
                      <a:r>
                        <a:rPr kumimoji="1" lang="ja-JP" altLang="ja-JP" sz="800" kern="1200" spc="0" dirty="0">
                          <a:solidFill>
                            <a:schemeClr val="tx1"/>
                          </a:solidFill>
                          <a:latin typeface="Times New Roman" panose="02020603050405020304" pitchFamily="18" charset="0"/>
                          <a:ea typeface="+mn-ea"/>
                          <a:cs typeface="Times New Roman" panose="02020603050405020304" pitchFamily="18" charset="0"/>
                        </a:rPr>
                        <a:t>・（</a:t>
                      </a:r>
                      <a:r>
                        <a:rPr kumimoji="1" lang="vi-VN" altLang="ja-JP" sz="800" kern="1200" spc="0" dirty="0">
                          <a:solidFill>
                            <a:schemeClr val="tx1"/>
                          </a:solidFill>
                          <a:latin typeface="Times New Roman" panose="02020603050405020304" pitchFamily="18" charset="0"/>
                          <a:ea typeface="+mn-ea"/>
                          <a:cs typeface="Times New Roman" panose="02020603050405020304" pitchFamily="18" charset="0"/>
                        </a:rPr>
                        <a:t>Tư lập</a:t>
                      </a:r>
                      <a:r>
                        <a:rPr kumimoji="1" lang="ja-JP" altLang="ja-JP" sz="800" kern="1200" spc="0" dirty="0">
                          <a:solidFill>
                            <a:schemeClr val="tx1"/>
                          </a:solidFill>
                          <a:latin typeface="Times New Roman" panose="02020603050405020304" pitchFamily="18" charset="0"/>
                          <a:ea typeface="+mn-ea"/>
                          <a:cs typeface="Times New Roman" panose="02020603050405020304" pitchFamily="18" charset="0"/>
                        </a:rPr>
                        <a:t>）</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52,100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yên</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 ~ 152,000 </a:t>
                      </a:r>
                      <a:r>
                        <a:rPr kumimoji="1" lang="en-US" altLang="ja-JP" sz="800" kern="1200" spc="0" dirty="0" err="1">
                          <a:solidFill>
                            <a:schemeClr val="tx1"/>
                          </a:solidFill>
                          <a:latin typeface="Times New Roman" panose="02020603050405020304" pitchFamily="18" charset="0"/>
                          <a:ea typeface="+mn-ea"/>
                          <a:cs typeface="Times New Roman" panose="02020603050405020304" pitchFamily="18" charset="0"/>
                        </a:rPr>
                        <a:t>yên</a:t>
                      </a:r>
                      <a:r>
                        <a:rPr kumimoji="1" lang="en-US" altLang="ja-JP" sz="800" kern="1200" spc="0" dirty="0">
                          <a:solidFill>
                            <a:schemeClr val="tx1"/>
                          </a:solidFill>
                          <a:latin typeface="Times New Roman" panose="02020603050405020304" pitchFamily="18" charset="0"/>
                          <a:ea typeface="+mn-ea"/>
                          <a:cs typeface="Times New Roman" panose="02020603050405020304" pitchFamily="18" charset="0"/>
                        </a:rPr>
                        <a:t>.</a:t>
                      </a:r>
                      <a:endParaRPr kumimoji="1" lang="ja-JP" altLang="ja-JP" sz="800" kern="1200" spc="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Ban</a:t>
                      </a:r>
                      <a:r>
                        <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thanh</a:t>
                      </a:r>
                      <a:r>
                        <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thiếu</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niên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khuyến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học</a:t>
                      </a:r>
                      <a:endPar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p>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☎058-272-8249</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94807284"/>
                  </a:ext>
                </a:extLst>
              </a:tr>
              <a:tr h="504000">
                <a:tc vMerge="1">
                  <a:txBody>
                    <a:bodyPr/>
                    <a:lstStyle/>
                    <a:p>
                      <a:endParaRPr kumimoji="1" lang="ja-JP" altLang="en-US"/>
                    </a:p>
                  </a:txBody>
                  <a:tcPr/>
                </a:tc>
                <a:tc vMerge="1">
                  <a:txBody>
                    <a:bodyPr/>
                    <a:lstStyle/>
                    <a:p>
                      <a:endParaRPr kumimoji="1" lang="ja-JP" altLang="en-US" sz="120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9</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zh-TW" sz="8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Hỗ</a:t>
                      </a:r>
                      <a:r>
                        <a:rPr kumimoji="1" lang="en-US"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8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trợ</a:t>
                      </a:r>
                      <a:r>
                        <a:rPr kumimoji="1" lang="en-US"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vi-VN"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giảm học phí</a:t>
                      </a:r>
                      <a:r>
                        <a:rPr kumimoji="1" lang="en-US"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vi-VN"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cho học sinh trường </a:t>
                      </a:r>
                      <a:r>
                        <a:rPr kumimoji="1" lang="en-US" altLang="zh-TW" sz="8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cấp</a:t>
                      </a:r>
                      <a:r>
                        <a:rPr kumimoji="1" lang="en-US"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3 </a:t>
                      </a:r>
                      <a:r>
                        <a:rPr kumimoji="1" lang="vi-VN" altLang="zh-TW"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tư lập </a:t>
                      </a:r>
                      <a:endParaRPr kumimoji="1" lang="ja-JP" altLang="en-US" sz="8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800" b="1" spc="0" baseline="0" dirty="0" err="1">
                          <a:solidFill>
                            <a:schemeClr val="bg1"/>
                          </a:solidFill>
                          <a:latin typeface="Times New Roman" panose="02020603050405020304" pitchFamily="18" charset="0"/>
                          <a:ea typeface="+mn-ea"/>
                          <a:cs typeface="Times New Roman" panose="02020603050405020304" pitchFamily="18" charset="0"/>
                        </a:rPr>
                        <a:t>Hỗ</a:t>
                      </a:r>
                      <a:r>
                        <a:rPr kumimoji="1" lang="en-US" altLang="ja-JP" sz="800" b="1" spc="0" baseline="0" dirty="0">
                          <a:solidFill>
                            <a:schemeClr val="bg1"/>
                          </a:solidFill>
                          <a:latin typeface="Times New Roman" panose="02020603050405020304" pitchFamily="18" charset="0"/>
                          <a:ea typeface="+mn-ea"/>
                          <a:cs typeface="Times New Roman" panose="02020603050405020304" pitchFamily="18" charset="0"/>
                        </a:rPr>
                        <a:t> </a:t>
                      </a:r>
                      <a:r>
                        <a:rPr kumimoji="1" lang="en-US" altLang="ja-JP" sz="800" b="1" spc="0" baseline="0" dirty="0" err="1">
                          <a:solidFill>
                            <a:schemeClr val="bg1"/>
                          </a:solidFill>
                          <a:latin typeface="Times New Roman" panose="02020603050405020304" pitchFamily="18" charset="0"/>
                          <a:ea typeface="+mn-ea"/>
                          <a:cs typeface="Times New Roman" panose="02020603050405020304" pitchFamily="18" charset="0"/>
                        </a:rPr>
                        <a:t>trợ</a:t>
                      </a:r>
                      <a:endParaRPr kumimoji="1" lang="en-US" altLang="ja-JP" sz="800" b="1" spc="0" baseline="0" dirty="0">
                        <a:solidFill>
                          <a:schemeClr val="bg1"/>
                        </a:solidFill>
                        <a:latin typeface="Times New Roman" panose="02020603050405020304" pitchFamily="18" charset="0"/>
                        <a:ea typeface="+mn-ea"/>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Học sinh đang theo học tại các trường tiểu học,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cấp</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2</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cấp 3</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một</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phần</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các</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trường</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đào tạo chu</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yên</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môn</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tư</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thục</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a:t>
                      </a:r>
                      <a:endPar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lgn="l"/>
                      <a:r>
                        <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rPr>
                        <a:t>・</a:t>
                      </a:r>
                      <a:r>
                        <a:rPr kumimoji="1" lang="ja-JP" altLang="vi-VN"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Hỗ trợ cho các trường có thể miễn giảm học phí đối với các em học sinh được xác nhận gia đình khó khăn trong việc đóng học phí vì phụ huynh bị giảm thu nhập</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đột</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ngột</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a:t>
                      </a:r>
                      <a:endPar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Ban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thanh</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thiếu</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niên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khuyến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8"/>
                        </a:rPr>
                        <a:t>học</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p>
                      <a:r>
                        <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058-272-8249</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04624368"/>
                  </a:ext>
                </a:extLst>
              </a:tr>
              <a:tr h="504000">
                <a:tc vMerge="1">
                  <a:txBody>
                    <a:bodyPr/>
                    <a:lstStyle/>
                    <a:p>
                      <a:endParaRPr kumimoji="1" lang="ja-JP" altLang="en-US"/>
                    </a:p>
                  </a:txBody>
                  <a:tcPr/>
                </a:tc>
                <a:tc vMerge="1">
                  <a:txBody>
                    <a:bodyPr/>
                    <a:lstStyle/>
                    <a:p>
                      <a:endParaRPr kumimoji="1" lang="ja-JP" altLang="en-US" sz="105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10</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ja-JP" sz="800" spc="0" dirty="0">
                          <a:solidFill>
                            <a:schemeClr val="tx1"/>
                          </a:solidFill>
                          <a:latin typeface="Times New Roman" panose="02020603050405020304" pitchFamily="18" charset="0"/>
                          <a:cs typeface="Times New Roman" panose="02020603050405020304" pitchFamily="18" charset="0"/>
                        </a:rPr>
                        <a:t>Tiền hỗ trợ nghỉ làm chăm con đang học tiểu học (dành cho những người làm công việc</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tự</a:t>
                      </a:r>
                      <a:r>
                        <a:rPr kumimoji="1" lang="en-US" altLang="ja-JP" sz="800" spc="0" dirty="0">
                          <a:solidFill>
                            <a:schemeClr val="tx1"/>
                          </a:solidFill>
                          <a:latin typeface="Times New Roman" panose="02020603050405020304" pitchFamily="18" charset="0"/>
                          <a:cs typeface="Times New Roman" panose="02020603050405020304" pitchFamily="18" charset="0"/>
                        </a:rPr>
                        <a:t> do,</a:t>
                      </a:r>
                      <a:r>
                        <a:rPr kumimoji="1" lang="vi-VN" altLang="ja-JP" sz="800" spc="0" dirty="0">
                          <a:solidFill>
                            <a:schemeClr val="tx1"/>
                          </a:solidFill>
                          <a:latin typeface="Times New Roman" panose="02020603050405020304" pitchFamily="18" charset="0"/>
                          <a:cs typeface="Times New Roman" panose="02020603050405020304" pitchFamily="18" charset="0"/>
                        </a:rPr>
                        <a:t> nhận việc hợp đồng)</a:t>
                      </a:r>
                      <a:endParaRPr kumimoji="1" lang="en-US" altLang="ja-JP" sz="8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800" b="1" spc="0" dirty="0" err="1">
                          <a:solidFill>
                            <a:schemeClr val="bg1"/>
                          </a:solidFill>
                          <a:latin typeface="Times New Roman" panose="02020603050405020304" pitchFamily="18" charset="0"/>
                          <a:cs typeface="Times New Roman" panose="02020603050405020304" pitchFamily="18" charset="0"/>
                        </a:rPr>
                        <a:t>Trợ</a:t>
                      </a:r>
                      <a:r>
                        <a:rPr lang="en-US" altLang="ja-JP" sz="800" b="1" spc="0" dirty="0">
                          <a:solidFill>
                            <a:schemeClr val="bg1"/>
                          </a:solidFill>
                          <a:latin typeface="Times New Roman" panose="02020603050405020304" pitchFamily="18" charset="0"/>
                          <a:cs typeface="Times New Roman" panose="02020603050405020304" pitchFamily="18" charset="0"/>
                        </a:rPr>
                        <a:t> </a:t>
                      </a:r>
                      <a:r>
                        <a:rPr lang="en-US" altLang="ja-JP" sz="800" b="1" spc="0" dirty="0" err="1">
                          <a:solidFill>
                            <a:schemeClr val="bg1"/>
                          </a:solidFill>
                          <a:latin typeface="Times New Roman" panose="02020603050405020304" pitchFamily="18" charset="0"/>
                          <a:cs typeface="Times New Roman" panose="02020603050405020304" pitchFamily="18" charset="0"/>
                        </a:rPr>
                        <a:t>cấp</a:t>
                      </a:r>
                      <a:endParaRPr lang="ja-JP" altLang="en-US" sz="8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800" spc="0" dirty="0">
                          <a:solidFill>
                            <a:schemeClr val="tx1"/>
                          </a:solidFill>
                          <a:latin typeface="Times New Roman" panose="02020603050405020304" pitchFamily="18" charset="0"/>
                          <a:cs typeface="Times New Roman" panose="02020603050405020304" pitchFamily="18" charset="0"/>
                        </a:rPr>
                        <a:t>Người nhận hợp đồng làm việc với tư cách cá nhân</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có</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yêu</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cầu</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điều</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kiện</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nhất</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định</a:t>
                      </a:r>
                      <a:r>
                        <a:rPr kumimoji="1" lang="en-US" altLang="ja-JP" sz="800" spc="0" dirty="0">
                          <a:solidFill>
                            <a:schemeClr val="tx1"/>
                          </a:solidFill>
                          <a:latin typeface="Times New Roman" panose="02020603050405020304" pitchFamily="18" charset="0"/>
                          <a:cs typeface="Times New Roman" panose="02020603050405020304" pitchFamily="18" charset="0"/>
                        </a:rPr>
                        <a:t>)</a:t>
                      </a:r>
                      <a:endParaRPr kumimoji="1" lang="ja-JP" altLang="en-US" sz="8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108000" algn="l" defTabSz="914400" rtl="0" eaLnBrk="1" fontAlgn="auto" latinLnBrk="0" hangingPunct="1">
                        <a:lnSpc>
                          <a:spcPct val="100000"/>
                        </a:lnSpc>
                        <a:spcBef>
                          <a:spcPts val="0"/>
                        </a:spcBef>
                        <a:spcAft>
                          <a:spcPts val="0"/>
                        </a:spcAft>
                        <a:buClrTx/>
                        <a:buSzTx/>
                        <a:buFontTx/>
                        <a:buNone/>
                        <a:tabLst/>
                        <a:defRPr/>
                      </a:pPr>
                      <a:r>
                        <a:rPr kumimoji="1" lang="vi-VN" altLang="ja-JP" sz="800" spc="0" dirty="0">
                          <a:solidFill>
                            <a:schemeClr val="tx1"/>
                          </a:solidFill>
                          <a:latin typeface="Times New Roman" panose="02020603050405020304" pitchFamily="18" charset="0"/>
                          <a:cs typeface="Times New Roman" panose="02020603050405020304" pitchFamily="18" charset="0"/>
                        </a:rPr>
                        <a:t>Hỗ trợ phụ huynh không thể đi làm theo hợp đồng</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đã</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ký</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phải</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nghỉ</a:t>
                      </a:r>
                      <a:r>
                        <a:rPr kumimoji="1" lang="en-US" altLang="ja-JP" sz="800" spc="0" dirty="0">
                          <a:solidFill>
                            <a:schemeClr val="tx1"/>
                          </a:solidFill>
                          <a:latin typeface="Times New Roman" panose="02020603050405020304" pitchFamily="18" charset="0"/>
                          <a:cs typeface="Times New Roman" panose="02020603050405020304" pitchFamily="18" charset="0"/>
                        </a:rPr>
                        <a:t> </a:t>
                      </a:r>
                      <a:r>
                        <a:rPr kumimoji="1" lang="en-US" altLang="ja-JP" sz="800" spc="0" dirty="0" err="1">
                          <a:solidFill>
                            <a:schemeClr val="tx1"/>
                          </a:solidFill>
                          <a:latin typeface="Times New Roman" panose="02020603050405020304" pitchFamily="18" charset="0"/>
                          <a:cs typeface="Times New Roman" panose="02020603050405020304" pitchFamily="18" charset="0"/>
                        </a:rPr>
                        <a:t>làm</a:t>
                      </a:r>
                      <a:r>
                        <a:rPr kumimoji="1" lang="vi-VN" altLang="ja-JP" sz="800" spc="0" dirty="0">
                          <a:solidFill>
                            <a:schemeClr val="tx1"/>
                          </a:solidFill>
                          <a:latin typeface="Times New Roman" panose="02020603050405020304" pitchFamily="18" charset="0"/>
                          <a:cs typeface="Times New Roman" panose="02020603050405020304" pitchFamily="18" charset="0"/>
                        </a:rPr>
                        <a:t> để chăm sóc con khi trường tiểu h</a:t>
                      </a:r>
                      <a:r>
                        <a:rPr kumimoji="1" lang="en-US" altLang="ja-JP" sz="800" spc="0" dirty="0" err="1">
                          <a:solidFill>
                            <a:schemeClr val="tx1"/>
                          </a:solidFill>
                          <a:latin typeface="Times New Roman" panose="02020603050405020304" pitchFamily="18" charset="0"/>
                          <a:cs typeface="Times New Roman" panose="02020603050405020304" pitchFamily="18" charset="0"/>
                        </a:rPr>
                        <a:t>ọc,v.v</a:t>
                      </a:r>
                      <a:r>
                        <a:rPr kumimoji="1" lang="en-US" altLang="ja-JP" sz="800" spc="0" dirty="0">
                          <a:solidFill>
                            <a:schemeClr val="tx1"/>
                          </a:solidFill>
                          <a:latin typeface="Times New Roman" panose="02020603050405020304" pitchFamily="18" charset="0"/>
                          <a:cs typeface="Times New Roman" panose="02020603050405020304" pitchFamily="18" charset="0"/>
                        </a:rPr>
                        <a:t>.</a:t>
                      </a:r>
                      <a:r>
                        <a:rPr kumimoji="1" lang="vi-VN" altLang="ja-JP" sz="800" spc="0" dirty="0">
                          <a:solidFill>
                            <a:schemeClr val="tx1"/>
                          </a:solidFill>
                          <a:latin typeface="Times New Roman" panose="02020603050405020304" pitchFamily="18" charset="0"/>
                          <a:cs typeface="Times New Roman" panose="02020603050405020304" pitchFamily="18" charset="0"/>
                        </a:rPr>
                        <a:t> tạm thời đóng cửa</a:t>
                      </a:r>
                      <a:r>
                        <a:rPr kumimoji="1" lang="en-US" altLang="ja-JP" sz="800" spc="0" dirty="0">
                          <a:solidFill>
                            <a:schemeClr val="tx1"/>
                          </a:solidFill>
                          <a:latin typeface="Times New Roman" panose="02020603050405020304" pitchFamily="18" charset="0"/>
                          <a:cs typeface="Times New Roman" panose="02020603050405020304" pitchFamily="18" charset="0"/>
                        </a:rPr>
                        <a:t>.</a:t>
                      </a:r>
                      <a:endParaRPr kumimoji="1" lang="vi-VN" altLang="ja-JP" sz="8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l"/>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hlinkClick r:id="rId9"/>
                        </a:rPr>
                        <a:t>Trang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hlinkClick r:id="rId9"/>
                        </a:rPr>
                        <a:t>chủ</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hlinkClick r:id="rId9"/>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hlinkClick r:id="rId9"/>
                        </a:rPr>
                        <a:t>bộ</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hlinkClick r:id="rId9"/>
                        </a:rPr>
                        <a:t> Y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hlinkClick r:id="rId9"/>
                        </a:rPr>
                        <a:t>tế</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hlinkClick r:id="rId9"/>
                        </a:rPr>
                        <a:t> Lao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hlinkClick r:id="rId9"/>
                        </a:rPr>
                        <a:t>động</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hlinkClick r:id="rId9"/>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hlinkClick r:id="rId9"/>
                        </a:rPr>
                        <a:t>Phúc</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hlinkClick r:id="rId9"/>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hlinkClick r:id="rId9"/>
                        </a:rPr>
                        <a:t>lợi</a:t>
                      </a:r>
                      <a:endPar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725985"/>
                  </a:ext>
                </a:extLst>
              </a:tr>
              <a:tr h="504000">
                <a:tc vMerge="1">
                  <a:txBody>
                    <a:bodyPr/>
                    <a:lstStyle/>
                    <a:p>
                      <a:endParaRPr kumimoji="1" lang="ja-JP" altLang="en-US"/>
                    </a:p>
                  </a:txBody>
                  <a:tcPr/>
                </a:tc>
                <a:tc vMerge="1">
                  <a:txBody>
                    <a:bodyPr/>
                    <a:lstStyle/>
                    <a:p>
                      <a:endParaRPr kumimoji="1" lang="ja-JP" altLang="en-US" sz="105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11</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Miễn giảm học phí trường cấp 3 công lập</a:t>
                      </a:r>
                      <a:r>
                        <a:rPr kumimoji="1" lang="en-US"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của</a:t>
                      </a:r>
                      <a:r>
                        <a:rPr kumimoji="1" lang="en-US"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tỉnh</a:t>
                      </a:r>
                      <a:endParaRPr kumimoji="1" lang="vi-VN"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800" b="1" spc="0" baseline="0" dirty="0" err="1">
                          <a:solidFill>
                            <a:schemeClr val="bg1"/>
                          </a:solidFill>
                          <a:latin typeface="Times New Roman" panose="02020603050405020304" pitchFamily="18" charset="0"/>
                          <a:cs typeface="Times New Roman" panose="02020603050405020304" pitchFamily="18" charset="0"/>
                        </a:rPr>
                        <a:t>Khác</a:t>
                      </a:r>
                      <a:endParaRPr kumimoji="1" lang="ja-JP" altLang="en-US" sz="800" b="1" spc="0" baseline="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hu-HU" altLang="ja-JP" sz="800" spc="0" dirty="0">
                          <a:solidFill>
                            <a:schemeClr val="tx1"/>
                          </a:solidFill>
                          <a:latin typeface="Times New Roman" panose="02020603050405020304" pitchFamily="18" charset="0"/>
                          <a:ea typeface="Times New Roman" charset="0"/>
                          <a:cs typeface="Times New Roman" panose="02020603050405020304" pitchFamily="18" charset="0"/>
                        </a:rPr>
                        <a:t>Học sinh thuộc hộ gia đình</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hu-HU" altLang="ja-JP" sz="800" spc="0" dirty="0">
                          <a:solidFill>
                            <a:schemeClr val="tx1"/>
                          </a:solidFill>
                          <a:latin typeface="Times New Roman" panose="02020603050405020304" pitchFamily="18" charset="0"/>
                          <a:ea typeface="Times New Roman" charset="0"/>
                          <a:cs typeface="Times New Roman" panose="02020603050405020304" pitchFamily="18" charset="0"/>
                        </a:rPr>
                        <a:t>có hoàn</a:t>
                      </a:r>
                      <a:r>
                        <a:rPr kumimoji="1" lang="en-US" altLang="ja-JP" sz="800" spc="0" dirty="0">
                          <a:solidFill>
                            <a:schemeClr val="tx1"/>
                          </a:solidFill>
                          <a:latin typeface="Times New Roman" panose="02020603050405020304" pitchFamily="18" charset="0"/>
                          <a:ea typeface="Times New Roman" charset="0"/>
                          <a:cs typeface="Times New Roman" panose="02020603050405020304" pitchFamily="18" charset="0"/>
                        </a:rPr>
                        <a:t> </a:t>
                      </a:r>
                      <a:r>
                        <a:rPr kumimoji="1" lang="hu-HU" altLang="ja-JP" sz="800" spc="0" dirty="0">
                          <a:solidFill>
                            <a:schemeClr val="tx1"/>
                          </a:solidFill>
                          <a:latin typeface="Times New Roman" panose="02020603050405020304" pitchFamily="18" charset="0"/>
                          <a:ea typeface="Times New Roman" charset="0"/>
                          <a:cs typeface="Times New Roman" panose="02020603050405020304" pitchFamily="18" charset="0"/>
                        </a:rPr>
                        <a:t>cảnh khó khăn</a:t>
                      </a:r>
                      <a:endParaRPr kumimoji="1" lang="ja-JP" altLang="en-US" sz="800" spc="0" dirty="0">
                        <a:solidFill>
                          <a:schemeClr val="tx1"/>
                        </a:solidFill>
                        <a:latin typeface="Times New Roman" panose="02020603050405020304" pitchFamily="18" charset="0"/>
                        <a:ea typeface="Times New Roman"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r>
                        <a:rPr kumimoji="1" lang="hr-HR" altLang="ja-JP" sz="800" spc="0" dirty="0">
                          <a:solidFill>
                            <a:schemeClr val="tx1"/>
                          </a:solidFill>
                          <a:latin typeface="Times New Roman" panose="02020603050405020304" pitchFamily="18" charset="0"/>
                          <a:ea typeface="Times New Roman" charset="0"/>
                          <a:cs typeface="Times New Roman" panose="02020603050405020304" pitchFamily="18" charset="0"/>
                        </a:rPr>
                        <a:t>Hộ gia đình được xác nhận có hoàn cảnh khó khăn, thất nghiệp không vì lý do cá nhân, công ty đang làm việc bị phá sản... sẽ được miễn giảm học phí</a:t>
                      </a:r>
                      <a:endPar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l"/>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Trang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hỗ</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trợ</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của</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Sở</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Giáo</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dục</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0"/>
                        </a:rPr>
                        <a:t>tỉnh</a:t>
                      </a:r>
                      <a:endParaRPr kumimoji="1" lang="en-US" altLang="ja-JP" sz="900" spc="-10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8879501"/>
                  </a:ext>
                </a:extLst>
              </a:tr>
              <a:tr h="504000">
                <a:tc vMerge="1">
                  <a:txBody>
                    <a:bodyPr/>
                    <a:lstStyle/>
                    <a:p>
                      <a:endParaRPr kumimoji="1" lang="ja-JP" altLang="en-US"/>
                    </a:p>
                  </a:txBody>
                  <a:tcPr/>
                </a:tc>
                <a:tc vMerge="1">
                  <a:txBody>
                    <a:bodyPr/>
                    <a:lstStyle/>
                    <a:p>
                      <a:endParaRPr kumimoji="1" lang="ja-JP" altLang="en-US" sz="105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12</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Gia hạn trả nợ tiền vay học</a:t>
                      </a:r>
                      <a:r>
                        <a:rPr kumimoji="1" lang="en-US"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cho học sinh</a:t>
                      </a:r>
                      <a:r>
                        <a:rPr kumimoji="1" lang="en-US"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trường</a:t>
                      </a:r>
                      <a:r>
                        <a:rPr kumimoji="1" lang="vi-VN"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cấp 3</a:t>
                      </a:r>
                      <a:r>
                        <a:rPr kumimoji="1" lang="en-US"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đại</a:t>
                      </a:r>
                      <a:r>
                        <a:rPr kumimoji="1" lang="en-US"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học</a:t>
                      </a:r>
                      <a:r>
                        <a:rPr kumimoji="1" lang="vi-VN" altLang="ja-JP" sz="8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công lập</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800" b="1" spc="0" baseline="0" dirty="0" err="1">
                          <a:solidFill>
                            <a:schemeClr val="bg1"/>
                          </a:solidFill>
                          <a:latin typeface="Times New Roman" panose="02020603050405020304" pitchFamily="18" charset="0"/>
                          <a:cs typeface="Times New Roman" panose="02020603050405020304" pitchFamily="18" charset="0"/>
                        </a:rPr>
                        <a:t>Khác</a:t>
                      </a:r>
                      <a:endParaRPr kumimoji="1" lang="ja-JP" altLang="en-US" sz="800" b="1" spc="0" baseline="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Người đang gặp khó khăn về kinh tế khi đang trả nợ</a:t>
                      </a:r>
                      <a:r>
                        <a:rPr kumimoji="1" lang="en-US"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800" spc="0" dirty="0" err="1">
                          <a:solidFill>
                            <a:schemeClr val="tx1">
                              <a:lumMod val="85000"/>
                              <a:lumOff val="15000"/>
                            </a:schemeClr>
                          </a:solidFill>
                          <a:latin typeface="Times New Roman" panose="02020603050405020304" pitchFamily="18" charset="0"/>
                          <a:cs typeface="Times New Roman" panose="02020603050405020304" pitchFamily="18" charset="0"/>
                        </a:rPr>
                        <a:t>tiền</a:t>
                      </a:r>
                      <a:r>
                        <a:rPr kumimoji="1" lang="vi-VN" altLang="ja-JP" sz="800" spc="0" dirty="0">
                          <a:solidFill>
                            <a:schemeClr val="tx1">
                              <a:lumMod val="85000"/>
                              <a:lumOff val="15000"/>
                            </a:schemeClr>
                          </a:solidFill>
                          <a:latin typeface="Times New Roman" panose="02020603050405020304" pitchFamily="18" charset="0"/>
                          <a:cs typeface="Times New Roman" panose="02020603050405020304" pitchFamily="18" charset="0"/>
                        </a:rPr>
                        <a:t> vay học</a:t>
                      </a:r>
                      <a:endPar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r>
                        <a:rPr kumimoji="1" lang="ro-RO" altLang="ja-JP" sz="800" spc="0" dirty="0">
                          <a:solidFill>
                            <a:schemeClr val="tx1"/>
                          </a:solidFill>
                          <a:latin typeface="Times New Roman" panose="02020603050405020304" pitchFamily="18" charset="0"/>
                          <a:ea typeface="Times New Roman" charset="0"/>
                          <a:cs typeface="Times New Roman" panose="02020603050405020304" pitchFamily="18" charset="0"/>
                        </a:rPr>
                        <a:t>Trường hợp khó khăn trong cuộc sống vì tình hình kinh tế, được gia hạn thời gian hoàn trả tiền vay học tối đa 1 năm từ ngày đăng ký.</a:t>
                      </a:r>
                      <a:endParaRPr kumimoji="1" lang="ja-JP" altLang="en-US" sz="8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l"/>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Trang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hỗ</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trợ</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của</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Sở</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Giáo</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dục</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11"/>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11"/>
                        </a:rPr>
                        <a:t>tỉnh</a:t>
                      </a:r>
                      <a:endParaRPr kumimoji="1" lang="en-US" altLang="ja-JP" sz="900" spc="-10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2072235"/>
                  </a:ext>
                </a:extLst>
              </a:tr>
            </a:tbl>
          </a:graphicData>
        </a:graphic>
      </p:graphicFrame>
      <p:sp>
        <p:nvSpPr>
          <p:cNvPr id="5" name="正方形/長方形 4"/>
          <p:cNvSpPr/>
          <p:nvPr/>
        </p:nvSpPr>
        <p:spPr>
          <a:xfrm>
            <a:off x="0" y="0"/>
            <a:ext cx="9906000" cy="21120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600" b="1" dirty="0">
                <a:latin typeface="Times New Roman" panose="02020603050405020304" pitchFamily="18" charset="0"/>
                <a:cs typeface="Times New Roman" panose="02020603050405020304" pitchFamily="18" charset="0"/>
              </a:rPr>
              <a:t>【</a:t>
            </a:r>
            <a:r>
              <a:rPr kumimoji="1" lang="en-US" altLang="ja-JP" sz="1600" b="1" dirty="0" err="1">
                <a:latin typeface="Times New Roman" panose="02020603050405020304" pitchFamily="18" charset="0"/>
                <a:cs typeface="Times New Roman" panose="02020603050405020304" pitchFamily="18" charset="0"/>
              </a:rPr>
              <a:t>Tỉnh</a:t>
            </a:r>
            <a:r>
              <a:rPr kumimoji="1" lang="en-US" altLang="ja-JP" sz="1600" b="1" dirty="0">
                <a:latin typeface="Times New Roman" panose="02020603050405020304" pitchFamily="18" charset="0"/>
                <a:cs typeface="Times New Roman" panose="02020603050405020304" pitchFamily="18" charset="0"/>
              </a:rPr>
              <a:t> </a:t>
            </a:r>
            <a:r>
              <a:rPr kumimoji="1" lang="en-US" altLang="ja-JP" sz="1600" b="1" dirty="0" err="1">
                <a:latin typeface="Times New Roman" panose="02020603050405020304" pitchFamily="18" charset="0"/>
                <a:cs typeface="Times New Roman" panose="02020603050405020304" pitchFamily="18" charset="0"/>
              </a:rPr>
              <a:t>Gifu】</a:t>
            </a:r>
            <a:r>
              <a:rPr lang="en-US" altLang="ja-JP" sz="1600" b="1" dirty="0" err="1">
                <a:solidFill>
                  <a:schemeClr val="bg1"/>
                </a:solidFill>
                <a:latin typeface="Times New Roman" panose="02020603050405020304" pitchFamily="18" charset="0"/>
                <a:cs typeface="Times New Roman" panose="02020603050405020304" pitchFamily="18" charset="0"/>
              </a:rPr>
              <a:t>Các</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Chính</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Sách</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Hỗ</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Trợ</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Liên</a:t>
            </a:r>
            <a:r>
              <a:rPr lang="en-US" altLang="ja-JP" sz="1600" b="1" dirty="0">
                <a:solidFill>
                  <a:schemeClr val="bg1"/>
                </a:solidFill>
                <a:latin typeface="Times New Roman" panose="02020603050405020304" pitchFamily="18" charset="0"/>
                <a:cs typeface="Times New Roman" panose="02020603050405020304" pitchFamily="18" charset="0"/>
              </a:rPr>
              <a:t> Quan </a:t>
            </a:r>
            <a:r>
              <a:rPr lang="en-US" altLang="ja-JP" sz="1600" b="1" dirty="0" err="1">
                <a:solidFill>
                  <a:schemeClr val="bg1"/>
                </a:solidFill>
                <a:latin typeface="Times New Roman" panose="02020603050405020304" pitchFamily="18" charset="0"/>
                <a:cs typeface="Times New Roman" panose="02020603050405020304" pitchFamily="18" charset="0"/>
              </a:rPr>
              <a:t>Đến</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Dịch</a:t>
            </a:r>
            <a:r>
              <a:rPr lang="en-US" altLang="ja-JP" sz="1600" b="1" dirty="0">
                <a:solidFill>
                  <a:schemeClr val="bg1"/>
                </a:solidFill>
                <a:latin typeface="Times New Roman" panose="02020603050405020304" pitchFamily="18" charset="0"/>
                <a:cs typeface="Times New Roman" panose="02020603050405020304" pitchFamily="18" charset="0"/>
              </a:rPr>
              <a:t> Covid-19 </a:t>
            </a:r>
          </a:p>
        </p:txBody>
      </p:sp>
      <p:sp>
        <p:nvSpPr>
          <p:cNvPr id="3" name="テキスト ボックス 2"/>
          <p:cNvSpPr txBox="1"/>
          <p:nvPr/>
        </p:nvSpPr>
        <p:spPr>
          <a:xfrm>
            <a:off x="8284875" y="0"/>
            <a:ext cx="1579125" cy="211203"/>
          </a:xfrm>
          <a:prstGeom prst="rect">
            <a:avLst/>
          </a:prstGeom>
          <a:noFill/>
        </p:spPr>
        <p:txBody>
          <a:bodyPr wrap="square" lIns="36000" tIns="36000" rIns="36000" bIns="36000" rtlCol="0" anchor="ctr">
            <a:spAutoFit/>
          </a:bodyPr>
          <a:lstStyle/>
          <a:p>
            <a:pPr algn="r"/>
            <a:r>
              <a:rPr kumimoji="1" lang="en-US" altLang="zh-TW" sz="900" b="1"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Thời</a:t>
            </a:r>
            <a:r>
              <a:rPr kumimoji="1" lang="en-US" altLang="zh-TW" sz="900" b="1"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b="1"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điểm</a:t>
            </a:r>
            <a:r>
              <a:rPr kumimoji="1" lang="en-US" altLang="zh-TW" sz="900" b="1"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 1/6/2022</a:t>
            </a:r>
          </a:p>
        </p:txBody>
      </p:sp>
      <p:sp>
        <p:nvSpPr>
          <p:cNvPr id="12" name="スライド番号プレースホルダー 11"/>
          <p:cNvSpPr>
            <a:spLocks noGrp="1"/>
          </p:cNvSpPr>
          <p:nvPr>
            <p:ph type="sldNum" sz="quarter" idx="12"/>
          </p:nvPr>
        </p:nvSpPr>
        <p:spPr>
          <a:xfrm>
            <a:off x="9504000" y="6714000"/>
            <a:ext cx="360000" cy="180000"/>
          </a:xfrm>
        </p:spPr>
        <p:txBody>
          <a:bodyPr lIns="0" tIns="0" rIns="0" bIns="0"/>
          <a:lstStyle/>
          <a:p>
            <a:fld id="{1F7F5C96-83FA-4CF7-9D80-FF26E9EEC76C}" type="slidenum">
              <a:rPr kumimoji="1" lang="ja-JP" altLang="en-US" sz="900" smtClean="0"/>
              <a:t>1</a:t>
            </a:fld>
            <a:endParaRPr kumimoji="1" lang="ja-JP" altLang="en-US" sz="900" dirty="0"/>
          </a:p>
        </p:txBody>
      </p:sp>
    </p:spTree>
    <p:extLst>
      <p:ext uri="{BB962C8B-B14F-4D97-AF65-F5344CB8AC3E}">
        <p14:creationId xmlns:p14="http://schemas.microsoft.com/office/powerpoint/2010/main" val="1785636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6262598"/>
              </p:ext>
            </p:extLst>
          </p:nvPr>
        </p:nvGraphicFramePr>
        <p:xfrm>
          <a:off x="0" y="211203"/>
          <a:ext cx="9870915" cy="5486480"/>
        </p:xfrm>
        <a:graphic>
          <a:graphicData uri="http://schemas.openxmlformats.org/drawingml/2006/table">
            <a:tbl>
              <a:tblPr firstRow="1" bandRow="1">
                <a:tableStyleId>{5C22544A-7EE6-4342-B048-85BDC9FD1C3A}</a:tableStyleId>
              </a:tblPr>
              <a:tblGrid>
                <a:gridCol w="159488">
                  <a:extLst>
                    <a:ext uri="{9D8B030D-6E8A-4147-A177-3AD203B41FA5}">
                      <a16:colId xmlns:a16="http://schemas.microsoft.com/office/drawing/2014/main" val="2878624475"/>
                    </a:ext>
                  </a:extLst>
                </a:gridCol>
                <a:gridCol w="627321">
                  <a:extLst>
                    <a:ext uri="{9D8B030D-6E8A-4147-A177-3AD203B41FA5}">
                      <a16:colId xmlns:a16="http://schemas.microsoft.com/office/drawing/2014/main" val="1583154366"/>
                    </a:ext>
                  </a:extLst>
                </a:gridCol>
                <a:gridCol w="244549">
                  <a:extLst>
                    <a:ext uri="{9D8B030D-6E8A-4147-A177-3AD203B41FA5}">
                      <a16:colId xmlns:a16="http://schemas.microsoft.com/office/drawing/2014/main" val="1224024271"/>
                    </a:ext>
                  </a:extLst>
                </a:gridCol>
                <a:gridCol w="1881963">
                  <a:extLst>
                    <a:ext uri="{9D8B030D-6E8A-4147-A177-3AD203B41FA5}">
                      <a16:colId xmlns:a16="http://schemas.microsoft.com/office/drawing/2014/main" val="844119980"/>
                    </a:ext>
                  </a:extLst>
                </a:gridCol>
                <a:gridCol w="180753">
                  <a:extLst>
                    <a:ext uri="{9D8B030D-6E8A-4147-A177-3AD203B41FA5}">
                      <a16:colId xmlns:a16="http://schemas.microsoft.com/office/drawing/2014/main" val="3700315550"/>
                    </a:ext>
                  </a:extLst>
                </a:gridCol>
                <a:gridCol w="1881963">
                  <a:extLst>
                    <a:ext uri="{9D8B030D-6E8A-4147-A177-3AD203B41FA5}">
                      <a16:colId xmlns:a16="http://schemas.microsoft.com/office/drawing/2014/main" val="955969507"/>
                    </a:ext>
                  </a:extLst>
                </a:gridCol>
                <a:gridCol w="3987210">
                  <a:extLst>
                    <a:ext uri="{9D8B030D-6E8A-4147-A177-3AD203B41FA5}">
                      <a16:colId xmlns:a16="http://schemas.microsoft.com/office/drawing/2014/main" val="3013505212"/>
                    </a:ext>
                  </a:extLst>
                </a:gridCol>
                <a:gridCol w="907668">
                  <a:extLst>
                    <a:ext uri="{9D8B030D-6E8A-4147-A177-3AD203B41FA5}">
                      <a16:colId xmlns:a16="http://schemas.microsoft.com/office/drawing/2014/main" val="3807530016"/>
                    </a:ext>
                  </a:extLst>
                </a:gridCol>
              </a:tblGrid>
              <a:tr h="167294">
                <a:tc gridSpan="5">
                  <a:txBody>
                    <a:bodyPr/>
                    <a:lstStyle/>
                    <a:p>
                      <a:pPr algn="ctr"/>
                      <a:r>
                        <a:rPr kumimoji="1" lang="vi-VN" altLang="ja-JP" sz="1100" b="1" kern="1200" spc="0" dirty="0">
                          <a:solidFill>
                            <a:schemeClr val="bg1"/>
                          </a:solidFill>
                          <a:latin typeface="Times New Roman" panose="02020603050405020304" pitchFamily="18" charset="0"/>
                          <a:ea typeface="+mn-ea"/>
                          <a:cs typeface="Times New Roman" panose="02020603050405020304" pitchFamily="18" charset="0"/>
                        </a:rPr>
                        <a:t>Chính sách hỗ trợ</a:t>
                      </a:r>
                      <a:endParaRPr kumimoji="1" lang="en-US" altLang="ja-JP" sz="1100" b="1" kern="1200" spc="0" dirty="0">
                        <a:solidFill>
                          <a:schemeClr val="bg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vi-VN" altLang="ja-JP" sz="1100" b="1" kern="1200" spc="0" dirty="0">
                          <a:solidFill>
                            <a:schemeClr val="lt1"/>
                          </a:solidFill>
                          <a:latin typeface="Times New Roman" panose="02020603050405020304" pitchFamily="18" charset="0"/>
                          <a:ea typeface="+mn-ea"/>
                          <a:cs typeface="Times New Roman" panose="02020603050405020304" pitchFamily="18" charset="0"/>
                        </a:rPr>
                        <a:t>Đối </a:t>
                      </a:r>
                      <a:r>
                        <a:rPr kumimoji="1" lang="en-US" altLang="ja-JP" sz="1100" b="1" kern="1200" spc="0" dirty="0">
                          <a:solidFill>
                            <a:schemeClr val="lt1"/>
                          </a:solidFill>
                          <a:latin typeface="Times New Roman" panose="02020603050405020304" pitchFamily="18" charset="0"/>
                          <a:ea typeface="+mn-ea"/>
                          <a:cs typeface="Times New Roman" panose="02020603050405020304" pitchFamily="18" charset="0"/>
                        </a:rPr>
                        <a:t>T</a:t>
                      </a:r>
                      <a:r>
                        <a:rPr kumimoji="1" lang="vi-VN" altLang="ja-JP" sz="1100" b="1" kern="1200" spc="0" dirty="0">
                          <a:solidFill>
                            <a:schemeClr val="lt1"/>
                          </a:solidFill>
                          <a:latin typeface="Times New Roman" panose="02020603050405020304" pitchFamily="18" charset="0"/>
                          <a:ea typeface="+mn-ea"/>
                          <a:cs typeface="Times New Roman" panose="02020603050405020304" pitchFamily="18" charset="0"/>
                        </a:rPr>
                        <a:t>ượng</a:t>
                      </a:r>
                      <a:endParaRPr kumimoji="1" lang="ja-JP" altLang="en-US" sz="1100" b="1" kern="1200" spc="0" dirty="0">
                        <a:solidFill>
                          <a:schemeClr val="lt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1100" spc="0" dirty="0" err="1">
                          <a:latin typeface="Times New Roman" panose="02020603050405020304" pitchFamily="18" charset="0"/>
                          <a:cs typeface="Times New Roman" panose="02020603050405020304" pitchFamily="18" charset="0"/>
                        </a:rPr>
                        <a:t>Khái</a:t>
                      </a:r>
                      <a:r>
                        <a:rPr kumimoji="1" lang="en-US" altLang="ja-JP" sz="1100" spc="0" dirty="0">
                          <a:latin typeface="Times New Roman" panose="02020603050405020304" pitchFamily="18" charset="0"/>
                          <a:cs typeface="Times New Roman" panose="02020603050405020304" pitchFamily="18" charset="0"/>
                        </a:rPr>
                        <a:t> </a:t>
                      </a:r>
                      <a:r>
                        <a:rPr kumimoji="1" lang="en-US" altLang="ja-JP" sz="1100" spc="0" dirty="0" err="1">
                          <a:latin typeface="Times New Roman" panose="02020603050405020304" pitchFamily="18" charset="0"/>
                          <a:cs typeface="Times New Roman" panose="02020603050405020304" pitchFamily="18" charset="0"/>
                        </a:rPr>
                        <a:t>Quát</a:t>
                      </a:r>
                      <a:endParaRPr kumimoji="1" lang="ja-JP" altLang="en-US" sz="1100" spc="0" dirty="0">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1100" spc="0" dirty="0" err="1">
                          <a:latin typeface="Times New Roman" panose="02020603050405020304" pitchFamily="18" charset="0"/>
                          <a:cs typeface="Times New Roman" panose="02020603050405020304" pitchFamily="18" charset="0"/>
                        </a:rPr>
                        <a:t>Nơi</a:t>
                      </a:r>
                      <a:r>
                        <a:rPr kumimoji="1" lang="en-US" altLang="ja-JP" sz="1100" spc="0" dirty="0">
                          <a:latin typeface="Times New Roman" panose="02020603050405020304" pitchFamily="18" charset="0"/>
                          <a:cs typeface="Times New Roman" panose="02020603050405020304" pitchFamily="18" charset="0"/>
                        </a:rPr>
                        <a:t> </a:t>
                      </a:r>
                      <a:r>
                        <a:rPr kumimoji="1" lang="en-US" altLang="ja-JP" sz="1100" spc="0" dirty="0" err="1">
                          <a:latin typeface="Times New Roman" panose="02020603050405020304" pitchFamily="18" charset="0"/>
                          <a:cs typeface="Times New Roman" panose="02020603050405020304" pitchFamily="18" charset="0"/>
                        </a:rPr>
                        <a:t>Liên</a:t>
                      </a:r>
                      <a:r>
                        <a:rPr kumimoji="1" lang="en-US" altLang="ja-JP" sz="1100" spc="0" dirty="0">
                          <a:latin typeface="Times New Roman" panose="02020603050405020304" pitchFamily="18" charset="0"/>
                          <a:cs typeface="Times New Roman" panose="02020603050405020304" pitchFamily="18" charset="0"/>
                        </a:rPr>
                        <a:t> </a:t>
                      </a:r>
                      <a:r>
                        <a:rPr kumimoji="1" lang="en-US" altLang="ja-JP" sz="1100" spc="0" dirty="0" err="1">
                          <a:latin typeface="Times New Roman" panose="02020603050405020304" pitchFamily="18" charset="0"/>
                          <a:cs typeface="Times New Roman" panose="02020603050405020304" pitchFamily="18" charset="0"/>
                        </a:rPr>
                        <a:t>Hệ</a:t>
                      </a:r>
                      <a:endParaRPr kumimoji="1" lang="ja-JP" altLang="en-US" sz="1100" spc="0" dirty="0">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562575943"/>
                  </a:ext>
                </a:extLst>
              </a:tr>
              <a:tr h="504000">
                <a:tc rowSpan="9">
                  <a:txBody>
                    <a:bodyPr/>
                    <a:lstStyle/>
                    <a:p>
                      <a:pPr algn="ctr"/>
                      <a:r>
                        <a:rPr kumimoji="1" lang="en-US" altLang="ja-JP" sz="1200" b="1">
                          <a:solidFill>
                            <a:schemeClr val="bg1"/>
                          </a:solidFill>
                          <a:latin typeface="Times New Roman" panose="02020603050405020304" pitchFamily="18" charset="0"/>
                          <a:cs typeface="Times New Roman" panose="02020603050405020304" pitchFamily="18" charset="0"/>
                        </a:rPr>
                        <a:t>Dành cho cá nhân</a:t>
                      </a:r>
                      <a:endParaRPr kumimoji="1" lang="ja-JP" altLang="en-US" sz="1200" b="1" dirty="0">
                        <a:solidFill>
                          <a:schemeClr val="bg1"/>
                        </a:solidFill>
                        <a:latin typeface="Times New Roman" panose="02020603050405020304" pitchFamily="18" charset="0"/>
                        <a:cs typeface="Times New Roman" panose="02020603050405020304" pitchFamily="18" charset="0"/>
                      </a:endParaRPr>
                    </a:p>
                  </a:txBody>
                  <a:tcPr marL="36000" marR="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rowSpan="3">
                  <a:txBody>
                    <a:bodyPr/>
                    <a:lstStyle/>
                    <a:p>
                      <a:pPr algn="ctr"/>
                      <a:r>
                        <a:rPr kumimoji="1" lang="vi-VN" altLang="ja-JP" sz="1050" b="1" kern="1200" spc="0" dirty="0">
                          <a:solidFill>
                            <a:schemeClr val="bg1"/>
                          </a:solidFill>
                          <a:latin typeface="Times New Roman" panose="02020603050405020304" pitchFamily="18" charset="0"/>
                          <a:ea typeface="+mn-ea"/>
                          <a:cs typeface="Times New Roman" panose="02020603050405020304" pitchFamily="18" charset="0"/>
                        </a:rPr>
                        <a:t>Dành cho những người có con nhỏ</a:t>
                      </a:r>
                      <a:endParaRPr kumimoji="1" lang="en-US" altLang="ja-JP" sz="1050" b="1" spc="0" dirty="0">
                        <a:solidFill>
                          <a:schemeClr val="bg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13</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Trợ</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cấp</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tiền</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học</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bổng</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cấp</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3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công</a:t>
                      </a:r>
                      <a:r>
                        <a:rPr kumimoji="1" lang="en-US" altLang="zh-CN"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zh-CN"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lập</a:t>
                      </a:r>
                      <a:endParaRPr kumimoji="1" lang="ja-JP" altLang="en-US"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900" b="1" spc="0" dirty="0" err="1">
                          <a:solidFill>
                            <a:schemeClr val="bg1"/>
                          </a:solidFill>
                          <a:latin typeface="Times New Roman" panose="02020603050405020304" pitchFamily="18" charset="0"/>
                          <a:cs typeface="Times New Roman" panose="02020603050405020304" pitchFamily="18" charset="0"/>
                        </a:rPr>
                        <a:t>Trợ</a:t>
                      </a:r>
                      <a:r>
                        <a:rPr lang="en-US" altLang="ja-JP" sz="900" b="1" spc="0" dirty="0">
                          <a:solidFill>
                            <a:schemeClr val="bg1"/>
                          </a:solidFill>
                          <a:latin typeface="Times New Roman" panose="02020603050405020304" pitchFamily="18" charset="0"/>
                          <a:cs typeface="Times New Roman" panose="02020603050405020304" pitchFamily="18" charset="0"/>
                        </a:rPr>
                        <a:t> </a:t>
                      </a:r>
                      <a:r>
                        <a:rPr lang="en-US" altLang="ja-JP" sz="900" b="1" spc="0" dirty="0" err="1">
                          <a:solidFill>
                            <a:schemeClr val="bg1"/>
                          </a:solidFill>
                          <a:latin typeface="Times New Roman" panose="02020603050405020304" pitchFamily="18" charset="0"/>
                          <a:cs typeface="Times New Roman" panose="02020603050405020304" pitchFamily="18" charset="0"/>
                        </a:rPr>
                        <a:t>cấp</a:t>
                      </a:r>
                      <a:endParaRPr lang="ja-JP" altLang="en-US" sz="9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en-US" altLang="ja-JP" sz="900" spc="0" dirty="0" err="1">
                          <a:solidFill>
                            <a:schemeClr val="tx1"/>
                          </a:solidFill>
                          <a:latin typeface="Times New Roman 見出し"/>
                          <a:cs typeface="Times New Roman" panose="02020603050405020304" pitchFamily="18" charset="0"/>
                        </a:rPr>
                        <a:t>Hộ</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gia</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đình</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bị</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thay</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đổi</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kinh</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tế</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đột</a:t>
                      </a:r>
                      <a:r>
                        <a:rPr kumimoji="1" lang="en-US" altLang="ja-JP" sz="900" spc="0" dirty="0">
                          <a:solidFill>
                            <a:schemeClr val="tx1"/>
                          </a:solidFill>
                          <a:latin typeface="Times New Roman 見出し"/>
                          <a:cs typeface="Times New Roman" panose="02020603050405020304" pitchFamily="18" charset="0"/>
                        </a:rPr>
                        <a:t> </a:t>
                      </a:r>
                      <a:r>
                        <a:rPr kumimoji="1" lang="en-US" altLang="ja-JP" sz="900" spc="0" dirty="0" err="1">
                          <a:solidFill>
                            <a:schemeClr val="tx1"/>
                          </a:solidFill>
                          <a:latin typeface="Times New Roman 見出し"/>
                          <a:cs typeface="Times New Roman" panose="02020603050405020304" pitchFamily="18" charset="0"/>
                        </a:rPr>
                        <a:t>ngột</a:t>
                      </a:r>
                      <a:endParaRPr kumimoji="1" lang="ja-JP" altLang="en-US" sz="900" spc="0" dirty="0">
                        <a:solidFill>
                          <a:schemeClr val="tx1"/>
                        </a:solidFill>
                        <a:latin typeface="Times New Roman 見出し"/>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ja-JP" altLang="en-US" sz="900" spc="0" dirty="0">
                          <a:solidFill>
                            <a:schemeClr val="tx1">
                              <a:lumMod val="85000"/>
                              <a:lumOff val="15000"/>
                            </a:schemeClr>
                          </a:solidFill>
                          <a:latin typeface="Times New Roman 見出し"/>
                          <a:cs typeface="Times New Roman" panose="02020603050405020304" pitchFamily="18" charset="0"/>
                        </a:rPr>
                        <a:t>・</a:t>
                      </a:r>
                      <a:r>
                        <a:rPr kumimoji="1" lang="vi-VN" altLang="ja-JP" sz="900" kern="1200" spc="0" dirty="0">
                          <a:solidFill>
                            <a:schemeClr val="tx1"/>
                          </a:solidFill>
                          <a:latin typeface="Times New Roman" panose="02020603050405020304" pitchFamily="18" charset="0"/>
                          <a:ea typeface="+mn-ea"/>
                          <a:cs typeface="Times New Roman" panose="02020603050405020304" pitchFamily="18" charset="0"/>
                        </a:rPr>
                        <a:t>Trợ cấp tiền học bổng cho hộ gia đình của học sinh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mà</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quý</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vị</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phụ</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huynh</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có</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thu</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nhập</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cá</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nhân</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được</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xác</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định</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tương</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đương</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mức</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miễn</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thuế</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cư</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trú</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của</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tỉnh</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thành</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và</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thuế</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cư</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trú</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địa</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phương</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do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thu</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nhập</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bị</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giảm</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đột</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kern="1200" spc="0" dirty="0" err="1">
                          <a:solidFill>
                            <a:schemeClr val="tx1"/>
                          </a:solidFill>
                          <a:latin typeface="Times New Roman" panose="02020603050405020304" pitchFamily="18" charset="0"/>
                          <a:ea typeface="+mn-ea"/>
                          <a:cs typeface="Times New Roman" panose="02020603050405020304" pitchFamily="18" charset="0"/>
                        </a:rPr>
                        <a:t>ngột</a:t>
                      </a:r>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a:t>
                      </a:r>
                    </a:p>
                    <a:p>
                      <a:pPr marL="72000" indent="-72000"/>
                      <a:r>
                        <a:rPr kumimoji="1" lang="ja-JP" altLang="en-US"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Công</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lập</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năm</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tài</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khóa</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2022) 48,500 </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yên</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 143,700</a:t>
                      </a:r>
                      <a:r>
                        <a:rPr kumimoji="1" lang="ja-JP" altLang="en-US"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 </a:t>
                      </a:r>
                      <a:r>
                        <a:rPr kumimoji="1" lang="en-US" altLang="ja-JP" sz="900" spc="0" dirty="0" err="1">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yên</a:t>
                      </a:r>
                      <a:r>
                        <a:rPr kumimoji="1" lang="en-US" altLang="ja-JP"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rPr>
                        <a:t>.</a:t>
                      </a:r>
                      <a:endParaRPr kumimoji="1" lang="ja-JP" altLang="en-US" sz="900" spc="0" dirty="0">
                        <a:solidFill>
                          <a:schemeClr val="tx1">
                            <a:lumMod val="85000"/>
                            <a:lumOff val="15000"/>
                          </a:schemeClr>
                        </a:solidFill>
                        <a:latin typeface="Times New Roman 見出し"/>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l"/>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Trang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hỗ</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trợ</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Sở</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Giáo</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dục</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hlinkClick r:id="rId2"/>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hlinkClick r:id="rId2"/>
                        </a:rPr>
                        <a:t>tỉnh</a:t>
                      </a:r>
                      <a:endParaRPr kumimoji="1" lang="en-US" altLang="ja-JP" sz="900" spc="-10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237172"/>
                  </a:ext>
                </a:extLst>
              </a:tr>
              <a:tr h="504000">
                <a:tc vMerge="1">
                  <a:txBody>
                    <a:bodyPr/>
                    <a:lstStyle/>
                    <a:p>
                      <a:endParaRPr kumimoji="1" lang="ja-JP" altLang="en-US"/>
                    </a:p>
                  </a:txBody>
                  <a:tcPr>
                    <a:lnT w="3175" cap="flat" cmpd="sng" algn="ctr">
                      <a:solidFill>
                        <a:schemeClr val="accent1">
                          <a:lumMod val="20000"/>
                          <a:lumOff val="80000"/>
                        </a:schemeClr>
                      </a:solidFill>
                      <a:prstDash val="solid"/>
                      <a:round/>
                      <a:headEnd type="none" w="med" len="med"/>
                      <a:tailEnd type="none" w="med" len="med"/>
                    </a:lnT>
                  </a:tcPr>
                </a:tc>
                <a:tc vMerge="1">
                  <a:txBody>
                    <a:bodyPr/>
                    <a:lstStyle/>
                    <a:p>
                      <a:endParaRPr kumimoji="1" lang="ja-JP" altLang="en-US"/>
                    </a:p>
                  </a:txBody>
                  <a:tcPr>
                    <a:lnT w="3175" cap="flat" cmpd="sng" algn="ctr">
                      <a:solidFill>
                        <a:schemeClr val="accent1">
                          <a:lumMod val="20000"/>
                          <a:lumOff val="80000"/>
                        </a:schemeClr>
                      </a:solidFill>
                      <a:prstDash val="solid"/>
                      <a:round/>
                      <a:headEnd type="none" w="med" len="med"/>
                      <a:tailEnd type="none" w="med" len="med"/>
                    </a:lnT>
                  </a:tcPr>
                </a:tc>
                <a:tc>
                  <a:txBody>
                    <a:bodyPr/>
                    <a:lstStyle/>
                    <a:p>
                      <a:pPr algn="ctr"/>
                      <a:r>
                        <a:rPr kumimoji="1" lang="en-US" altLang="ja-JP" sz="900" dirty="0">
                          <a:solidFill>
                            <a:schemeClr val="tx1">
                              <a:lumMod val="85000"/>
                              <a:lumOff val="15000"/>
                            </a:schemeClr>
                          </a:solidFill>
                          <a:latin typeface="+mn-ea"/>
                          <a:ea typeface="+mn-ea"/>
                        </a:rPr>
                        <a:t>14</a:t>
                      </a:r>
                    </a:p>
                  </a:txBody>
                  <a:tcPr marL="36000" marR="36000" marT="36000" marB="36000"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Hỗ</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trợ</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đặc</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biệt</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dành</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cho</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hộ</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gia</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đình</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nuôi</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con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năm</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2021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trợ</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cấp</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đặc</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biệt</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tạm</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thời</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dành</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cho</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hộ</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gia</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đình</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nuôi</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con)</a:t>
                      </a:r>
                      <a:endParaRPr kumimoji="1" lang="ja-JP" altLang="en-US"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900" b="1" spc="0" dirty="0" err="1">
                          <a:solidFill>
                            <a:schemeClr val="bg1"/>
                          </a:solidFill>
                          <a:latin typeface="Times New Roman" panose="02020603050405020304" pitchFamily="18" charset="0"/>
                          <a:cs typeface="Times New Roman" panose="02020603050405020304" pitchFamily="18" charset="0"/>
                        </a:rPr>
                        <a:t>Trợ</a:t>
                      </a:r>
                      <a:r>
                        <a:rPr lang="en-US" altLang="ja-JP" sz="900" b="1" spc="0" dirty="0">
                          <a:solidFill>
                            <a:schemeClr val="bg1"/>
                          </a:solidFill>
                          <a:latin typeface="Times New Roman" panose="02020603050405020304" pitchFamily="18" charset="0"/>
                          <a:cs typeface="Times New Roman" panose="02020603050405020304" pitchFamily="18" charset="0"/>
                        </a:rPr>
                        <a:t> </a:t>
                      </a:r>
                      <a:r>
                        <a:rPr lang="en-US" altLang="ja-JP" sz="900" b="1" spc="0" dirty="0" err="1">
                          <a:solidFill>
                            <a:schemeClr val="bg1"/>
                          </a:solidFill>
                          <a:latin typeface="Times New Roman" panose="02020603050405020304" pitchFamily="18" charset="0"/>
                          <a:cs typeface="Times New Roman" panose="02020603050405020304" pitchFamily="18" charset="0"/>
                        </a:rPr>
                        <a:t>cấp</a:t>
                      </a:r>
                      <a:endParaRPr lang="ja-JP" altLang="en-US" sz="900" b="1" spc="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pPr>
                        <a:lnSpc>
                          <a:spcPts val="900"/>
                        </a:lnSpc>
                      </a:pP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Hộ</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gia</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đình</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nuôi</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con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trừ</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hộ</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gia</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đình</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có</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thu</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nhập</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solidFill>
                          <a:latin typeface="Times New Roman" panose="02020603050405020304" pitchFamily="18" charset="0"/>
                          <a:cs typeface="Times New Roman" panose="02020603050405020304" pitchFamily="18" charset="0"/>
                        </a:rPr>
                        <a:t>quá</a:t>
                      </a:r>
                      <a:r>
                        <a:rPr kumimoji="1" lang="en-US" altLang="ja-JP" sz="900" spc="0" baseline="0" dirty="0">
                          <a:solidFill>
                            <a:schemeClr val="tx1"/>
                          </a:solidFill>
                          <a:latin typeface="Times New Roman" panose="02020603050405020304" pitchFamily="18" charset="0"/>
                          <a:cs typeface="Times New Roman" panose="02020603050405020304" pitchFamily="18" charset="0"/>
                        </a:rPr>
                        <a:t> 960 man/1năm)</a:t>
                      </a:r>
                      <a:endParaRPr kumimoji="1" lang="ja-JP" altLang="en-US" sz="900" spc="0" baseline="0" dirty="0">
                        <a:solidFill>
                          <a:schemeClr val="tx1"/>
                        </a:solidFill>
                        <a:latin typeface="Times New Roman" panose="02020603050405020304" pitchFamily="18" charset="0"/>
                        <a:cs typeface="Times New Roman" panose="02020603050405020304" pitchFamily="18" charset="0"/>
                      </a:endParaRPr>
                    </a:p>
                  </a:txBody>
                  <a:tcPr marL="36000" marR="36000" marT="0" marB="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indent="108000"/>
                      <a:r>
                        <a:rPr kumimoji="1" lang="vi-VN" altLang="ja-JP" sz="900" dirty="0">
                          <a:solidFill>
                            <a:schemeClr val="tx1"/>
                          </a:solidFill>
                          <a:latin typeface="Times New Roman" panose="02020603050405020304" pitchFamily="18" charset="0"/>
                          <a:ea typeface="+mn-ea"/>
                          <a:cs typeface="Times New Roman" panose="02020603050405020304" pitchFamily="18" charset="0"/>
                        </a:rPr>
                        <a:t>Trợ cấp tương đương 10 man/1 trẻ cho hộ gia đình đang nuôi con nhỏ, trừ hộ gia đình thu nhập trên 960man/1 năm</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a:t>
                      </a:r>
                      <a:endParaRPr kumimoji="1" lang="ja-JP" altLang="en-US"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l">
                        <a:lnSpc>
                          <a:spcPts val="900"/>
                        </a:lnSpc>
                      </a:pP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Trang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chính</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sách</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hỗ</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trợ</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Nội</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các</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chính</a:t>
                      </a:r>
                      <a:r>
                        <a:rPr kumimoji="1" lang="en-US" altLang="ja-JP"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 </a:t>
                      </a:r>
                      <a:r>
                        <a:rPr kumimoji="1" lang="en-US" altLang="ja-JP" sz="8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3"/>
                        </a:rPr>
                        <a:t>phủ</a:t>
                      </a:r>
                      <a:endParaRPr kumimoji="1" lang="ja-JP" altLang="en-US" sz="8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0" marB="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12801825"/>
                  </a:ext>
                </a:extLst>
              </a:tr>
              <a:tr h="504000">
                <a:tc vMerge="1">
                  <a:txBody>
                    <a:bodyPr/>
                    <a:lstStyle/>
                    <a:p>
                      <a:pPr algn="ctr"/>
                      <a:endParaRPr kumimoji="1" lang="ja-JP" altLang="en-US" sz="1200" b="1" dirty="0">
                        <a:solidFill>
                          <a:schemeClr val="bg1"/>
                        </a:solidFill>
                      </a:endParaRPr>
                    </a:p>
                  </a:txBody>
                  <a:tcPr marL="36000" marR="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15</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ja-JP" sz="900" spc="0" dirty="0">
                          <a:solidFill>
                            <a:schemeClr val="tx1"/>
                          </a:solidFill>
                          <a:latin typeface="Times New Roman" panose="02020603050405020304" pitchFamily="18" charset="0"/>
                          <a:cs typeface="Times New Roman" panose="02020603050405020304" pitchFamily="18" charset="0"/>
                        </a:rPr>
                        <a:t>Hỗ trợ </a:t>
                      </a:r>
                      <a:r>
                        <a:rPr kumimoji="1" lang="en-US" altLang="ja-JP" sz="900" spc="0" dirty="0" err="1">
                          <a:solidFill>
                            <a:schemeClr val="tx1"/>
                          </a:solidFill>
                          <a:latin typeface="Times New Roman" panose="02020603050405020304" pitchFamily="18" charset="0"/>
                          <a:cs typeface="Times New Roman" panose="02020603050405020304" pitchFamily="18" charset="0"/>
                        </a:rPr>
                        <a:t>người</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sử</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dụng</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dịch</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vụ</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vi-VN" altLang="ja-JP" sz="900" spc="0" dirty="0">
                          <a:solidFill>
                            <a:schemeClr val="tx1"/>
                          </a:solidFill>
                          <a:latin typeface="Times New Roman" panose="02020603050405020304" pitchFamily="18" charset="0"/>
                          <a:cs typeface="Times New Roman" panose="02020603050405020304" pitchFamily="18" charset="0"/>
                        </a:rPr>
                        <a:t>trông trẻ</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theo</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chủ</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trương</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của</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doanh</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nghiệp</a:t>
                      </a:r>
                      <a:r>
                        <a:rPr kumimoji="1" lang="en-US" altLang="ja-JP" sz="900" spc="0" dirty="0">
                          <a:solidFill>
                            <a:schemeClr val="tx1"/>
                          </a:solidFill>
                          <a:latin typeface="Times New Roman" panose="02020603050405020304" pitchFamily="18" charset="0"/>
                          <a:cs typeface="Times New Roman" panose="02020603050405020304" pitchFamily="18" charset="0"/>
                        </a:rPr>
                        <a:t> </a:t>
                      </a:r>
                      <a:endParaRPr kumimoji="1" lang="en-US" altLang="ja-JP"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Hỗ</a:t>
                      </a:r>
                      <a:r>
                        <a:rPr kumimoji="1" lang="en-US" altLang="ja-JP" sz="900" b="1" spc="0" baseline="0"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ja-JP" sz="900" b="1" spc="0" baseline="0"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trợ</a:t>
                      </a:r>
                      <a:endParaRPr kumimoji="1" lang="en-US" altLang="ja-JP" sz="900" b="1" spc="0" baseline="0"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Người làm việc cho công ty tư nhân, hoặc làm việc tự do (có yêu cầu nhất định)</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r>
                        <a:rPr kumimoji="1" lang="vi-VN" altLang="ja-JP" sz="900" spc="0" dirty="0">
                          <a:solidFill>
                            <a:schemeClr val="tx1"/>
                          </a:solidFill>
                          <a:latin typeface="Times New Roman" panose="02020603050405020304" pitchFamily="18" charset="0"/>
                          <a:cs typeface="Times New Roman" panose="02020603050405020304" pitchFamily="18" charset="0"/>
                        </a:rPr>
                        <a:t>Hỗ trợ phí thuê người trông trẻ trong thời gian phụ huynh phải đi làm</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tại</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công</a:t>
                      </a:r>
                      <a:r>
                        <a:rPr kumimoji="1" lang="en-US" altLang="ja-JP" sz="900" spc="0" dirty="0">
                          <a:solidFill>
                            <a:schemeClr val="tx1"/>
                          </a:solidFill>
                          <a:latin typeface="Times New Roman" panose="02020603050405020304" pitchFamily="18" charset="0"/>
                          <a:cs typeface="Times New Roman" panose="02020603050405020304" pitchFamily="18" charset="0"/>
                        </a:rPr>
                        <a:t> ty, </a:t>
                      </a:r>
                      <a:r>
                        <a:rPr kumimoji="1" lang="en-US" altLang="ja-JP" sz="900" spc="0" dirty="0" err="1">
                          <a:solidFill>
                            <a:schemeClr val="tx1"/>
                          </a:solidFill>
                          <a:latin typeface="Times New Roman" panose="02020603050405020304" pitchFamily="18" charset="0"/>
                          <a:cs typeface="Times New Roman" panose="02020603050405020304" pitchFamily="18" charset="0"/>
                        </a:rPr>
                        <a:t>hoặc</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làm</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tự</a:t>
                      </a:r>
                      <a:r>
                        <a:rPr kumimoji="1" lang="en-US" altLang="ja-JP" sz="900" spc="0" dirty="0">
                          <a:solidFill>
                            <a:schemeClr val="tx1"/>
                          </a:solidFill>
                          <a:latin typeface="Times New Roman" panose="02020603050405020304" pitchFamily="18" charset="0"/>
                          <a:cs typeface="Times New Roman" panose="02020603050405020304" pitchFamily="18" charset="0"/>
                        </a:rPr>
                        <a:t> do…</a:t>
                      </a:r>
                      <a:r>
                        <a:rPr kumimoji="1" lang="vi-VN" altLang="ja-JP" sz="900" spc="0" dirty="0">
                          <a:solidFill>
                            <a:schemeClr val="tx1"/>
                          </a:solidFill>
                          <a:latin typeface="Times New Roman" panose="02020603050405020304" pitchFamily="18" charset="0"/>
                          <a:cs typeface="Times New Roman" panose="02020603050405020304" pitchFamily="18" charset="0"/>
                        </a:rPr>
                        <a:t>có sử dụng dịch vụ thuê người trông trẻ khi trường tiểu họ</a:t>
                      </a:r>
                      <a:r>
                        <a:rPr kumimoji="1" lang="en-US" altLang="ja-JP" sz="900" spc="0" dirty="0">
                          <a:solidFill>
                            <a:schemeClr val="tx1"/>
                          </a:solidFill>
                          <a:latin typeface="Times New Roman" panose="02020603050405020304" pitchFamily="18" charset="0"/>
                          <a:cs typeface="Times New Roman" panose="02020603050405020304" pitchFamily="18" charset="0"/>
                        </a:rPr>
                        <a:t>c, </a:t>
                      </a:r>
                      <a:r>
                        <a:rPr kumimoji="1" lang="en-US" altLang="ja-JP" sz="900" spc="0" dirty="0" err="1">
                          <a:solidFill>
                            <a:schemeClr val="tx1"/>
                          </a:solidFill>
                          <a:latin typeface="Times New Roman" panose="02020603050405020304" pitchFamily="18" charset="0"/>
                          <a:cs typeface="Times New Roman" panose="02020603050405020304" pitchFamily="18" charset="0"/>
                        </a:rPr>
                        <a:t>câu</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lạc</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bộ</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sau</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giờ</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học</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vi-VN" altLang="ja-JP" sz="900" spc="0" dirty="0">
                          <a:solidFill>
                            <a:schemeClr val="tx1"/>
                          </a:solidFill>
                          <a:latin typeface="Times New Roman" panose="02020603050405020304" pitchFamily="18" charset="0"/>
                          <a:cs typeface="Times New Roman" panose="02020603050405020304" pitchFamily="18" charset="0"/>
                        </a:rPr>
                        <a:t>tạm đóng cửa vì dịch Covid-19. </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hỗ</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trợ</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dưới</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dạng</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phiếu</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giảm</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giá</a:t>
                      </a:r>
                      <a:r>
                        <a:rPr kumimoji="1" lang="en-US" altLang="ja-JP" sz="900" spc="0" dirty="0">
                          <a:solidFill>
                            <a:schemeClr val="tx1"/>
                          </a:solidFill>
                          <a:latin typeface="Times New Roman" panose="02020603050405020304" pitchFamily="18" charset="0"/>
                          <a:cs typeface="Times New Roman" panose="02020603050405020304" pitchFamily="18" charset="0"/>
                        </a:rPr>
                        <a:t>)</a:t>
                      </a:r>
                      <a:endParaRPr kumimoji="1" lang="ja-JP" altLang="en-US"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Trang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dịch</a:t>
                      </a:r>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vụ</a:t>
                      </a:r>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trông</a:t>
                      </a:r>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giữ</a:t>
                      </a:r>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trẻ</a:t>
                      </a:r>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toàn</a:t>
                      </a:r>
                      <a:r>
                        <a:rPr kumimoji="1" lang="en-US" altLang="ja-JP"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 </a:t>
                      </a:r>
                      <a:r>
                        <a:rPr kumimoji="1" lang="en-US" altLang="ja-JP" sz="900" spc="0" baseline="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4"/>
                        </a:rPr>
                        <a:t>quốc</a:t>
                      </a:r>
                      <a:endParaRPr kumimoji="1" lang="ja-JP" altLang="en-US" sz="900" spc="0" baseline="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33676977"/>
                  </a:ext>
                </a:extLst>
              </a:tr>
              <a:tr h="504000">
                <a:tc vMerge="1">
                  <a:txBody>
                    <a:bodyPr/>
                    <a:lstStyle/>
                    <a:p>
                      <a:pPr algn="ctr"/>
                      <a:endParaRPr kumimoji="1" lang="ja-JP" altLang="en-US" sz="1200" b="1" dirty="0">
                        <a:solidFill>
                          <a:schemeClr val="bg1"/>
                        </a:solidFill>
                      </a:endParaRPr>
                    </a:p>
                  </a:txBody>
                  <a:tcPr marL="36000" marR="3600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rowSpan="2">
                  <a:txBody>
                    <a:bodyPr/>
                    <a:lstStyle/>
                    <a:p>
                      <a:pPr algn="ctr"/>
                      <a:r>
                        <a:rPr kumimoji="1" lang="en-US" altLang="ja-JP" sz="1050" b="1" spc="0" dirty="0" err="1">
                          <a:solidFill>
                            <a:schemeClr val="bg1"/>
                          </a:solidFill>
                          <a:latin typeface="Times New Roman" panose="02020603050405020304" pitchFamily="18" charset="0"/>
                          <a:cs typeface="Times New Roman" panose="02020603050405020304" pitchFamily="18" charset="0"/>
                        </a:rPr>
                        <a:t>Nếu</a:t>
                      </a:r>
                      <a:r>
                        <a:rPr kumimoji="1" lang="en-US" altLang="ja-JP" sz="1050" b="1" spc="0" dirty="0">
                          <a:solidFill>
                            <a:schemeClr val="bg1"/>
                          </a:solidFill>
                          <a:latin typeface="Times New Roman" panose="02020603050405020304" pitchFamily="18" charset="0"/>
                          <a:cs typeface="Times New Roman" panose="02020603050405020304" pitchFamily="18" charset="0"/>
                        </a:rPr>
                        <a:t> </a:t>
                      </a:r>
                      <a:r>
                        <a:rPr kumimoji="1" lang="en-US" altLang="ja-JP" sz="1050" b="1" spc="0" dirty="0" err="1">
                          <a:solidFill>
                            <a:schemeClr val="bg1"/>
                          </a:solidFill>
                          <a:latin typeface="Times New Roman" panose="02020603050405020304" pitchFamily="18" charset="0"/>
                          <a:cs typeface="Times New Roman" panose="02020603050405020304" pitchFamily="18" charset="0"/>
                        </a:rPr>
                        <a:t>không</a:t>
                      </a:r>
                      <a:r>
                        <a:rPr kumimoji="1" lang="en-US" altLang="ja-JP" sz="1050" b="1" spc="0" dirty="0">
                          <a:solidFill>
                            <a:schemeClr val="bg1"/>
                          </a:solidFill>
                          <a:latin typeface="Times New Roman" panose="02020603050405020304" pitchFamily="18" charset="0"/>
                          <a:cs typeface="Times New Roman" panose="02020603050405020304" pitchFamily="18" charset="0"/>
                        </a:rPr>
                        <a:t> may </a:t>
                      </a:r>
                      <a:r>
                        <a:rPr kumimoji="1" lang="en-US" altLang="ja-JP" sz="1050" b="1" spc="0" dirty="0" err="1">
                          <a:solidFill>
                            <a:schemeClr val="bg1"/>
                          </a:solidFill>
                          <a:latin typeface="Times New Roman" panose="02020603050405020304" pitchFamily="18" charset="0"/>
                          <a:cs typeface="Times New Roman" panose="02020603050405020304" pitchFamily="18" charset="0"/>
                        </a:rPr>
                        <a:t>nhiễm</a:t>
                      </a:r>
                      <a:r>
                        <a:rPr kumimoji="1" lang="en-US" altLang="ja-JP" sz="1050" b="1" spc="0" dirty="0">
                          <a:solidFill>
                            <a:schemeClr val="bg1"/>
                          </a:solidFill>
                          <a:latin typeface="Times New Roman" panose="02020603050405020304" pitchFamily="18" charset="0"/>
                          <a:cs typeface="Times New Roman" panose="02020603050405020304" pitchFamily="18" charset="0"/>
                        </a:rPr>
                        <a:t> Covid-19</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16</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vi-VN" altLang="ja-JP" sz="900" spc="0" dirty="0">
                          <a:solidFill>
                            <a:schemeClr val="tx1"/>
                          </a:solidFill>
                          <a:latin typeface="Times New Roman" panose="02020603050405020304" pitchFamily="18" charset="0"/>
                          <a:cs typeface="Times New Roman" panose="02020603050405020304" pitchFamily="18" charset="0"/>
                        </a:rPr>
                        <a:t>Trợ cấp thương tật</a:t>
                      </a:r>
                      <a:endParaRPr kumimoji="1" lang="ja-JP" altLang="en-US" sz="900" spc="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mn-ea"/>
                          <a:cs typeface="Times New Roman" panose="02020603050405020304" pitchFamily="18" charset="0"/>
                        </a:rPr>
                        <a:t>Khác</a:t>
                      </a:r>
                      <a:endParaRPr kumimoji="1" lang="ja-JP" altLang="en-US" sz="900" b="1" spc="0" baseline="0" dirty="0">
                        <a:solidFill>
                          <a:schemeClr val="bg1"/>
                        </a:solidFill>
                        <a:latin typeface="Times New Roman" panose="02020603050405020304" pitchFamily="18" charset="0"/>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Những người không thể làm việc do phải điều trị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dưỡng</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bệnh</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do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nhiễm</a:t>
                      </a:r>
                      <a:r>
                        <a:rPr kumimoji="1" lang="vi-VN"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Covid-19</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(bao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gồm</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cả</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những</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người</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có</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triệu</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chứng</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sốt</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nghi</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cs typeface="Times New Roman" panose="02020603050405020304" pitchFamily="18" charset="0"/>
                        </a:rPr>
                        <a:t>nhiễm</a:t>
                      </a:r>
                      <a:r>
                        <a:rPr kumimoji="1" lang="en-US"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rPr>
                        <a:t> Covid-19)</a:t>
                      </a:r>
                      <a:endParaRPr kumimoji="1" lang="vi-VN" altLang="ja-JP" sz="900" spc="0" baseline="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indent="108000" algn="l"/>
                      <a:r>
                        <a:rPr kumimoji="1" lang="vi-VN"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Trợ cấp thương tật là chế độ đảm bảo thu nhập cho người tham gia bảo hiểm y tế bị bệnh phải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điều</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trị không thể làm việc được (trừ lý do tai nạn lao động).</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Những người bị nhiễm Covid-19 </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(bao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gồm</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cả</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người</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có</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triệu</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chứng</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sốt</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nghi</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baseline="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nhiễm</a:t>
                      </a:r>
                      <a:r>
                        <a:rPr kumimoji="1" lang="en-US"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900" spc="0" baseline="0" dirty="0">
                          <a:solidFill>
                            <a:schemeClr val="tx1">
                              <a:lumMod val="85000"/>
                              <a:lumOff val="15000"/>
                            </a:schemeClr>
                          </a:solidFill>
                          <a:latin typeface="Times New Roman" panose="02020603050405020304" pitchFamily="18" charset="0"/>
                          <a:ea typeface="+mn-ea"/>
                          <a:cs typeface="Times New Roman" panose="02020603050405020304" pitchFamily="18" charset="0"/>
                        </a:rPr>
                        <a:t>phải điều trị không thể đi làm cũng có thể đăng ký chế độ này.</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Công</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rPr>
                        <a:t> ty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bảo</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hiểm</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mà</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bạn</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tham</a:t>
                      </a:r>
                      <a:r>
                        <a:rPr kumimoji="1" lang="en-US" altLang="ja-JP" sz="900" dirty="0">
                          <a:solidFill>
                            <a:schemeClr val="tx1">
                              <a:lumMod val="85000"/>
                              <a:lumOff val="15000"/>
                            </a:schemeClr>
                          </a:solidFill>
                          <a:latin typeface="Times New Roman" panose="02020603050405020304" pitchFamily="18" charset="0"/>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cs typeface="Times New Roman" panose="02020603050405020304" pitchFamily="18" charset="0"/>
                        </a:rPr>
                        <a:t>gia</a:t>
                      </a:r>
                      <a:endParaRPr kumimoji="1" lang="ja-JP" altLang="en-US" sz="900" dirty="0">
                        <a:solidFill>
                          <a:schemeClr val="tx1">
                            <a:lumMod val="85000"/>
                            <a:lumOff val="15000"/>
                          </a:schemeClr>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54615223"/>
                  </a:ext>
                </a:extLst>
              </a:tr>
              <a:tr h="504000">
                <a:tc vMerge="1">
                  <a:txBody>
                    <a:bodyPr/>
                    <a:lstStyle/>
                    <a:p>
                      <a:pPr algn="ctr"/>
                      <a:endParaRPr kumimoji="1" lang="ja-JP" altLang="en-US" sz="1200" b="1" dirty="0">
                        <a:solidFill>
                          <a:schemeClr val="bg1"/>
                        </a:solidFill>
                      </a:endParaRPr>
                    </a:p>
                  </a:txBody>
                  <a:tcPr marL="36000" marR="3600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vMerge="1">
                  <a:txBody>
                    <a:bodyPr/>
                    <a:lstStyle/>
                    <a:p>
                      <a:endParaRPr kumimoji="1" lang="ja-JP" altLang="en-US" sz="1050" b="1" spc="0" baseline="0"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17</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spc="0" dirty="0">
                          <a:solidFill>
                            <a:schemeClr val="tx1"/>
                          </a:solidFill>
                          <a:latin typeface="Times New Roman" panose="02020603050405020304" pitchFamily="18" charset="0"/>
                          <a:cs typeface="Times New Roman" panose="02020603050405020304" pitchFamily="18" charset="0"/>
                        </a:rPr>
                        <a:t>Chi </a:t>
                      </a:r>
                      <a:r>
                        <a:rPr kumimoji="1" lang="en-US" altLang="ja-JP" sz="900" spc="0" dirty="0" err="1">
                          <a:solidFill>
                            <a:schemeClr val="tx1"/>
                          </a:solidFill>
                          <a:latin typeface="Times New Roman" panose="02020603050405020304" pitchFamily="18" charset="0"/>
                          <a:cs typeface="Times New Roman" panose="02020603050405020304" pitchFamily="18" charset="0"/>
                        </a:rPr>
                        <a:t>phí</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nhập</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viện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điều</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trị</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cho</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bệnh</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nhân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nhiễm</a:t>
                      </a:r>
                      <a:r>
                        <a:rPr kumimoji="1" lang="en-US" altLang="ja-JP" sz="900" spc="0" dirty="0">
                          <a:solidFill>
                            <a:schemeClr val="tx1"/>
                          </a:solidFill>
                          <a:latin typeface="Times New Roman" panose="02020603050405020304" pitchFamily="18" charset="0"/>
                          <a:cs typeface="Times New Roman" panose="02020603050405020304" pitchFamily="18" charset="0"/>
                        </a:rPr>
                        <a:t> Covid-19 </a:t>
                      </a:r>
                      <a:r>
                        <a:rPr kumimoji="1" lang="en-US" altLang="ja-JP" sz="900" spc="0" dirty="0" err="1">
                          <a:solidFill>
                            <a:schemeClr val="tx1"/>
                          </a:solidFill>
                          <a:latin typeface="Times New Roman" panose="02020603050405020304" pitchFamily="18" charset="0"/>
                          <a:cs typeface="Times New Roman" panose="02020603050405020304" pitchFamily="18" charset="0"/>
                        </a:rPr>
                        <a:t>sẽ</a:t>
                      </a:r>
                      <a:r>
                        <a:rPr kumimoji="1" lang="en-US" altLang="ja-JP" sz="900" spc="0" dirty="0">
                          <a:solidFill>
                            <a:schemeClr val="tx1"/>
                          </a:solidFill>
                          <a:latin typeface="Times New Roman" panose="02020603050405020304" pitchFamily="18" charset="0"/>
                          <a:cs typeface="Times New Roman" panose="02020603050405020304" pitchFamily="18" charset="0"/>
                        </a:rPr>
                        <a:t> do chi </a:t>
                      </a:r>
                      <a:r>
                        <a:rPr kumimoji="1" lang="en-US" altLang="ja-JP" sz="900" spc="0" dirty="0" err="1">
                          <a:solidFill>
                            <a:schemeClr val="tx1"/>
                          </a:solidFill>
                          <a:latin typeface="Times New Roman" panose="02020603050405020304" pitchFamily="18" charset="0"/>
                          <a:cs typeface="Times New Roman" panose="02020603050405020304" pitchFamily="18" charset="0"/>
                        </a:rPr>
                        <a:t>phí</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công</a:t>
                      </a:r>
                      <a:r>
                        <a:rPr kumimoji="1" lang="en-US" altLang="ja-JP" sz="900" spc="0" dirty="0">
                          <a:solidFill>
                            <a:schemeClr val="tx1"/>
                          </a:solidFill>
                          <a:latin typeface="Times New Roman" panose="02020603050405020304" pitchFamily="18" charset="0"/>
                          <a:cs typeface="Times New Roman" panose="02020603050405020304" pitchFamily="18" charset="0"/>
                        </a:rPr>
                        <a:t> chi </a:t>
                      </a:r>
                      <a:r>
                        <a:rPr kumimoji="1" lang="en-US" altLang="ja-JP" sz="900" spc="0" dirty="0" err="1">
                          <a:solidFill>
                            <a:schemeClr val="tx1"/>
                          </a:solidFill>
                          <a:latin typeface="Times New Roman" panose="02020603050405020304" pitchFamily="18" charset="0"/>
                          <a:cs typeface="Times New Roman" panose="02020603050405020304" pitchFamily="18" charset="0"/>
                        </a:rPr>
                        <a:t>trả</a:t>
                      </a:r>
                      <a:r>
                        <a:rPr kumimoji="1" lang="ja-JP" altLang="en-US"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a:solidFill>
                            <a:schemeClr val="tx1"/>
                          </a:solidFill>
                          <a:latin typeface="Times New Roman" panose="02020603050405020304" pitchFamily="18" charset="0"/>
                          <a:cs typeface="Times New Roman" panose="02020603050405020304" pitchFamily="18" charset="0"/>
                        </a:rPr>
                        <a:t> </a:t>
                      </a:r>
                      <a:endParaRPr kumimoji="1" lang="en-US" altLang="ja-JP"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mn-ea"/>
                          <a:cs typeface="Times New Roman" panose="02020603050405020304" pitchFamily="18" charset="0"/>
                        </a:rPr>
                        <a:t>Khác</a:t>
                      </a:r>
                      <a:endParaRPr kumimoji="1" lang="ja-JP" altLang="en-US" sz="900" b="1" spc="0" baseline="0"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pc="0" dirty="0" err="1">
                          <a:solidFill>
                            <a:schemeClr val="tx1"/>
                          </a:solidFill>
                          <a:latin typeface="Times New Roman" panose="02020603050405020304" pitchFamily="18" charset="0"/>
                          <a:cs typeface="Times New Roman" panose="02020603050405020304" pitchFamily="18" charset="0"/>
                        </a:rPr>
                        <a:t>Những</a:t>
                      </a:r>
                      <a:r>
                        <a:rPr kumimoji="1" lang="en-US" altLang="ja-JP" sz="900" spc="0" dirty="0">
                          <a:solidFill>
                            <a:schemeClr val="tx1"/>
                          </a:solidFill>
                          <a:latin typeface="Times New Roman" panose="02020603050405020304" pitchFamily="18" charset="0"/>
                          <a:cs typeface="Times New Roman" panose="02020603050405020304" pitchFamily="18" charset="0"/>
                        </a:rPr>
                        <a:t> ng</a:t>
                      </a:r>
                      <a:r>
                        <a:rPr kumimoji="1" lang="vi-VN" altLang="ja-JP" sz="900" spc="0" dirty="0">
                          <a:solidFill>
                            <a:schemeClr val="tx1"/>
                          </a:solidFill>
                          <a:latin typeface="Times New Roman" panose="02020603050405020304" pitchFamily="18" charset="0"/>
                          <a:cs typeface="Times New Roman" panose="02020603050405020304" pitchFamily="18" charset="0"/>
                        </a:rPr>
                        <a:t>ư</a:t>
                      </a:r>
                      <a:r>
                        <a:rPr kumimoji="1" lang="en-US" altLang="ja-JP" sz="900" spc="0" dirty="0" err="1">
                          <a:solidFill>
                            <a:schemeClr val="tx1"/>
                          </a:solidFill>
                          <a:latin typeface="Times New Roman" panose="02020603050405020304" pitchFamily="18" charset="0"/>
                          <a:cs typeface="Times New Roman" panose="02020603050405020304" pitchFamily="18" charset="0"/>
                        </a:rPr>
                        <a:t>ời</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bị</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nhiễm</a:t>
                      </a:r>
                      <a:r>
                        <a:rPr kumimoji="1" lang="en-US" altLang="ja-JP" sz="900" spc="0" dirty="0">
                          <a:solidFill>
                            <a:schemeClr val="tx1"/>
                          </a:solidFill>
                          <a:latin typeface="Times New Roman" panose="02020603050405020304" pitchFamily="18" charset="0"/>
                          <a:cs typeface="Times New Roman" panose="02020603050405020304" pitchFamily="18" charset="0"/>
                        </a:rPr>
                        <a:t> Covid-19</a:t>
                      </a:r>
                      <a:endParaRPr kumimoji="1" lang="ja-JP" altLang="en-US" sz="9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lgn="l"/>
                      <a:r>
                        <a:rPr kumimoji="1" lang="vi-VN" altLang="ja-JP" sz="900" spc="0" dirty="0">
                          <a:solidFill>
                            <a:schemeClr val="tx1"/>
                          </a:solidFill>
                          <a:latin typeface="Times New Roman" panose="02020603050405020304" pitchFamily="18" charset="0"/>
                          <a:cs typeface="Times New Roman" panose="02020603050405020304" pitchFamily="18" charset="0"/>
                        </a:rPr>
                        <a:t>Dựa theo </a:t>
                      </a:r>
                      <a:r>
                        <a:rPr kumimoji="1" lang="en-US" altLang="ja-JP" sz="900" spc="0" dirty="0">
                          <a:solidFill>
                            <a:schemeClr val="tx1"/>
                          </a:solidFill>
                          <a:latin typeface="Times New Roman" panose="02020603050405020304" pitchFamily="18" charset="0"/>
                          <a:cs typeface="Times New Roman" panose="02020603050405020304" pitchFamily="18" charset="0"/>
                        </a:rPr>
                        <a:t>L</a:t>
                      </a:r>
                      <a:r>
                        <a:rPr kumimoji="1" lang="vi-VN" altLang="ja-JP" sz="900" spc="0" dirty="0">
                          <a:solidFill>
                            <a:schemeClr val="tx1"/>
                          </a:solidFill>
                          <a:latin typeface="Times New Roman" panose="02020603050405020304" pitchFamily="18" charset="0"/>
                          <a:cs typeface="Times New Roman" panose="02020603050405020304" pitchFamily="18" charset="0"/>
                        </a:rPr>
                        <a:t>uật</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về</a:t>
                      </a:r>
                      <a:r>
                        <a:rPr kumimoji="1" lang="vi-VN" altLang="ja-JP" sz="900" spc="0" dirty="0">
                          <a:solidFill>
                            <a:schemeClr val="tx1"/>
                          </a:solidFill>
                          <a:latin typeface="Times New Roman" panose="02020603050405020304" pitchFamily="18" charset="0"/>
                          <a:cs typeface="Times New Roman" panose="02020603050405020304" pitchFamily="18" charset="0"/>
                        </a:rPr>
                        <a:t> bệnh </a:t>
                      </a:r>
                      <a:r>
                        <a:rPr kumimoji="1" lang="en-US" altLang="ja-JP" sz="900" spc="0" dirty="0" err="1">
                          <a:solidFill>
                            <a:schemeClr val="tx1"/>
                          </a:solidFill>
                          <a:latin typeface="Times New Roman" panose="02020603050405020304" pitchFamily="18" charset="0"/>
                          <a:cs typeface="Times New Roman" panose="02020603050405020304" pitchFamily="18" charset="0"/>
                        </a:rPr>
                        <a:t>truyền</a:t>
                      </a:r>
                      <a:r>
                        <a:rPr kumimoji="1" lang="vi-VN" altLang="ja-JP" sz="900" spc="0" dirty="0">
                          <a:solidFill>
                            <a:schemeClr val="tx1"/>
                          </a:solidFill>
                          <a:latin typeface="Times New Roman" panose="02020603050405020304" pitchFamily="18" charset="0"/>
                          <a:cs typeface="Times New Roman" panose="02020603050405020304" pitchFamily="18" charset="0"/>
                        </a:rPr>
                        <a:t> nhiễm, số tiền mà người nhiễm bệnh phải trả sẽ do chi phí công chi trả (chính phủ 3/4, tỉnh 1/4). (Nếu bệnh nhân tự nguyện sử dụng phòng dịch vụ đặc biệt hoặc có mức thu nhập vượt trên mức bình quân sẽ </a:t>
                      </a:r>
                      <a:r>
                        <a:rPr kumimoji="1" lang="en-US" altLang="ja-JP" sz="900" spc="0" dirty="0" err="1">
                          <a:solidFill>
                            <a:schemeClr val="tx1"/>
                          </a:solidFill>
                          <a:latin typeface="Times New Roman" panose="02020603050405020304" pitchFamily="18" charset="0"/>
                          <a:cs typeface="Times New Roman" panose="02020603050405020304" pitchFamily="18" charset="0"/>
                        </a:rPr>
                        <a:t>phải</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vi-VN" altLang="ja-JP" sz="900" spc="0" dirty="0">
                          <a:solidFill>
                            <a:schemeClr val="tx1"/>
                          </a:solidFill>
                          <a:latin typeface="Times New Roman" panose="02020603050405020304" pitchFamily="18" charset="0"/>
                          <a:cs typeface="Times New Roman" panose="02020603050405020304" pitchFamily="18" charset="0"/>
                        </a:rPr>
                        <a:t>tự trả 1 phần phí)</a:t>
                      </a:r>
                      <a:endParaRPr kumimoji="1" lang="ja-JP" altLang="en-US"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Bộ</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 Y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tế</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 Lao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động</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Phúc</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5"/>
                        </a:rPr>
                        <a:t>lợi</a:t>
                      </a:r>
                      <a:endPar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p>
                      <a:r>
                        <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03-5253-1111</a:t>
                      </a:r>
                      <a:r>
                        <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tổng</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đài</a:t>
                      </a:r>
                      <a:r>
                        <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rPr>
                        <a:t>）</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91242122"/>
                  </a:ext>
                </a:extLst>
              </a:tr>
              <a:tr h="398360">
                <a:tc vMerge="1">
                  <a:txBody>
                    <a:bodyPr/>
                    <a:lstStyle/>
                    <a:p>
                      <a:endParaRPr kumimoji="1" lang="ja-JP" altLang="en-US"/>
                    </a:p>
                  </a:txBody>
                  <a:tcPr/>
                </a:tc>
                <a:tc rowSpan="3">
                  <a:txBody>
                    <a:bodyPr/>
                    <a:lstStyle/>
                    <a:p>
                      <a:pPr algn="ctr"/>
                      <a:r>
                        <a:rPr kumimoji="1" lang="vi-VN" altLang="ja-JP" sz="1050" b="1" spc="0" dirty="0">
                          <a:solidFill>
                            <a:schemeClr val="bg1"/>
                          </a:solidFill>
                          <a:latin typeface="Times New Roman" panose="02020603050405020304" pitchFamily="18" charset="0"/>
                          <a:cs typeface="Times New Roman" panose="02020603050405020304" pitchFamily="18" charset="0"/>
                        </a:rPr>
                        <a:t>Trường hợp ngoại lệ về nộp thuế</a:t>
                      </a:r>
                      <a:endParaRPr kumimoji="1" lang="ja-JP" altLang="en-US" sz="1050" b="1" spc="0" dirty="0">
                        <a:solidFill>
                          <a:schemeClr val="bg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18</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spc="0" dirty="0" err="1">
                          <a:solidFill>
                            <a:schemeClr val="tx1"/>
                          </a:solidFill>
                          <a:latin typeface="Times New Roman" panose="02020603050405020304" pitchFamily="18" charset="0"/>
                          <a:cs typeface="Times New Roman" panose="02020603050405020304" pitchFamily="18" charset="0"/>
                        </a:rPr>
                        <a:t>Miễn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giảm</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phí</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bảo</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hiểm</a:t>
                      </a:r>
                      <a:r>
                        <a:rPr kumimoji="1" lang="en-US" altLang="ja-JP" sz="900" spc="0" dirty="0">
                          <a:solidFill>
                            <a:schemeClr val="tx1"/>
                          </a:solidFill>
                          <a:latin typeface="Times New Roman" panose="02020603050405020304" pitchFamily="18" charset="0"/>
                          <a:cs typeface="Times New Roman" panose="02020603050405020304" pitchFamily="18" charset="0"/>
                        </a:rPr>
                        <a:t> y </a:t>
                      </a:r>
                      <a:r>
                        <a:rPr kumimoji="1" lang="en-US" altLang="ja-JP" sz="900" spc="0" dirty="0" err="1">
                          <a:solidFill>
                            <a:schemeClr val="tx1"/>
                          </a:solidFill>
                          <a:latin typeface="Times New Roman" panose="02020603050405020304" pitchFamily="18" charset="0"/>
                          <a:cs typeface="Times New Roman" panose="02020603050405020304" pitchFamily="18" charset="0"/>
                        </a:rPr>
                        <a:t>tế</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quốc</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dân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lương</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hưu</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quốc</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dân</a:t>
                      </a:r>
                      <a:endParaRPr kumimoji="1" lang="en-US" altLang="ja-JP" sz="9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mn-ea"/>
                          <a:cs typeface="Times New Roman" panose="02020603050405020304" pitchFamily="18" charset="0"/>
                        </a:rPr>
                        <a:t>Khác</a:t>
                      </a:r>
                      <a:endParaRPr kumimoji="1" lang="ja-JP" altLang="en-US" sz="900" b="1" spc="0" baseline="0"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900" spc="0" dirty="0">
                          <a:solidFill>
                            <a:schemeClr val="tx1"/>
                          </a:solidFill>
                          <a:latin typeface="Times New Roman" panose="02020603050405020304" pitchFamily="18" charset="0"/>
                          <a:cs typeface="Times New Roman" panose="02020603050405020304" pitchFamily="18" charset="0"/>
                        </a:rPr>
                        <a:t>Người bị giảm 1 khoản thu nhập nhất định do ảnh hưởng Covid-19</a:t>
                      </a:r>
                      <a:endParaRPr kumimoji="1" lang="ja-JP" altLang="en-US" sz="900" spc="0" dirty="0">
                        <a:solidFill>
                          <a:schemeClr val="tx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indent="108000"/>
                      <a:r>
                        <a:rPr kumimoji="1" lang="vi-VN"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Miễn giảm phí bảo hiểm</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y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tế</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quốc</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dân</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lương</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hưu</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quốc</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dân</a:t>
                      </a:r>
                      <a:endParaRPr kumimoji="1" lang="ja-JP" altLang="en-US"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Các</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địa</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hlinkClick r:id="rId6"/>
                        </a:rPr>
                        <a:t>phương</a:t>
                      </a:r>
                      <a:endParaRPr kumimoji="1" lang="ja-JP" altLang="en-US" sz="900" dirty="0">
                        <a:solidFill>
                          <a:schemeClr val="tx1">
                            <a:lumMod val="85000"/>
                            <a:lumOff val="15000"/>
                          </a:schemeClr>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14714454"/>
                  </a:ext>
                </a:extLst>
              </a:tr>
              <a:tr h="340928">
                <a:tc vMerge="1">
                  <a:txBody>
                    <a:bodyPr/>
                    <a:lstStyle/>
                    <a:p>
                      <a:pPr algn="ctr"/>
                      <a:endParaRPr kumimoji="1" lang="ja-JP" altLang="en-US" sz="1200" b="1" dirty="0">
                        <a:solidFill>
                          <a:schemeClr val="bg1"/>
                        </a:solidFill>
                      </a:endParaRPr>
                    </a:p>
                  </a:txBody>
                  <a:tcPr marL="36000" marR="3600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vMerge="1">
                  <a:txBody>
                    <a:bodyPr/>
                    <a:lstStyle/>
                    <a:p>
                      <a:endParaRPr kumimoji="1" lang="ja-JP" altLang="en-US" sz="120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19</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vi-VN"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Miễn giảm phí bảo hiểm điều dưỡng</a:t>
                      </a:r>
                      <a:endParaRPr kumimoji="1" lang="ja-JP" altLang="en-US"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mn-ea"/>
                          <a:cs typeface="Times New Roman" panose="02020603050405020304" pitchFamily="18" charset="0"/>
                        </a:rPr>
                        <a:t>Khác</a:t>
                      </a:r>
                      <a:endParaRPr kumimoji="1" lang="ja-JP" altLang="en-US" sz="900" b="1" spc="0" baseline="0"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Người bị giảm 1 khoản thu nhập nhất định do ảnh hưởng Covid-19</a:t>
                      </a: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0" indent="108000"/>
                      <a:r>
                        <a:rPr kumimoji="1" lang="vi-VN"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Miễn giảm phí bảo hiểm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chăm</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sóc</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điều dưỡng</a:t>
                      </a:r>
                      <a:endParaRPr kumimoji="1" lang="ja-JP" altLang="en-US"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6"/>
                        </a:rPr>
                        <a:t>Các</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6"/>
                        </a:rPr>
                        <a:t>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6"/>
                        </a:rPr>
                        <a:t>địa</a:t>
                      </a:r>
                      <a:r>
                        <a:rPr kumimoji="1" lang="en-US" altLang="ja-JP"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6"/>
                        </a:rPr>
                        <a:t> </a:t>
                      </a:r>
                      <a:r>
                        <a:rPr kumimoji="1" lang="en-US" altLang="ja-JP" sz="90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6"/>
                        </a:rPr>
                        <a:t>phương</a:t>
                      </a:r>
                      <a:endPar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5023146"/>
                  </a:ext>
                </a:extLst>
              </a:tr>
              <a:tr h="379105">
                <a:tc vMerge="1">
                  <a:txBody>
                    <a:bodyPr/>
                    <a:lstStyle/>
                    <a:p>
                      <a:pPr algn="ctr"/>
                      <a:endParaRPr kumimoji="1" lang="ja-JP" altLang="en-US" sz="1200" b="1" dirty="0">
                        <a:solidFill>
                          <a:schemeClr val="bg1"/>
                        </a:solidFill>
                      </a:endParaRPr>
                    </a:p>
                  </a:txBody>
                  <a:tcPr marL="36000" marR="3600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vMerge="1">
                  <a:txBody>
                    <a:bodyPr/>
                    <a:lstStyle/>
                    <a:p>
                      <a:endParaRPr kumimoji="1" lang="ja-JP" altLang="en-US" sz="1050" b="1" dirty="0">
                        <a:solidFill>
                          <a:schemeClr val="bg1"/>
                        </a:solidFill>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20</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spc="0" dirty="0">
                          <a:solidFill>
                            <a:schemeClr val="tx1"/>
                          </a:solidFill>
                          <a:latin typeface="Times New Roman" panose="02020603050405020304" pitchFamily="18" charset="0"/>
                          <a:cs typeface="Times New Roman" panose="02020603050405020304" pitchFamily="18" charset="0"/>
                        </a:rPr>
                        <a:t>Gia </a:t>
                      </a:r>
                      <a:r>
                        <a:rPr kumimoji="1" lang="en-US" altLang="ja-JP" sz="900" spc="0" dirty="0" err="1">
                          <a:solidFill>
                            <a:schemeClr val="tx1"/>
                          </a:solidFill>
                          <a:latin typeface="Times New Roman" panose="02020603050405020304" pitchFamily="18" charset="0"/>
                          <a:cs typeface="Times New Roman" panose="02020603050405020304" pitchFamily="18" charset="0"/>
                        </a:rPr>
                        <a:t>hạn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đóng</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tiền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điện</a:t>
                      </a:r>
                      <a:r>
                        <a:rPr kumimoji="1" lang="en-US" altLang="ja-JP" sz="900" spc="0" dirty="0">
                          <a:solidFill>
                            <a:schemeClr val="tx1"/>
                          </a:solidFill>
                          <a:latin typeface="Times New Roman" panose="02020603050405020304" pitchFamily="18" charset="0"/>
                          <a:cs typeface="Times New Roman" panose="02020603050405020304" pitchFamily="18" charset="0"/>
                        </a:rPr>
                        <a:t>/gas/</a:t>
                      </a:r>
                      <a:r>
                        <a:rPr kumimoji="1" lang="en-US" altLang="ja-JP" sz="900" spc="0" dirty="0" err="1">
                          <a:solidFill>
                            <a:schemeClr val="tx1"/>
                          </a:solidFill>
                          <a:latin typeface="Times New Roman" panose="02020603050405020304" pitchFamily="18" charset="0"/>
                          <a:cs typeface="Times New Roman" panose="02020603050405020304" pitchFamily="18" charset="0"/>
                        </a:rPr>
                        <a:t>điện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thoại</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dirty="0" err="1">
                          <a:solidFill>
                            <a:schemeClr val="tx1"/>
                          </a:solidFill>
                          <a:latin typeface="Times New Roman" panose="02020603050405020304" pitchFamily="18" charset="0"/>
                          <a:cs typeface="Times New Roman" panose="02020603050405020304" pitchFamily="18" charset="0"/>
                        </a:rPr>
                        <a:t>tiền</a:t>
                      </a:r>
                      <a:r>
                        <a:rPr kumimoji="1" lang="en-US" altLang="ja-JP" sz="900" spc="0" dirty="0">
                          <a:solidFill>
                            <a:schemeClr val="tx1"/>
                          </a:solidFill>
                          <a:latin typeface="Times New Roman" panose="02020603050405020304" pitchFamily="18" charset="0"/>
                          <a:cs typeface="Times New Roman" panose="02020603050405020304" pitchFamily="18" charset="0"/>
                        </a:rPr>
                        <a:t> </a:t>
                      </a:r>
                      <a:r>
                        <a:rPr kumimoji="1" lang="en-US" altLang="ja-JP" sz="900" spc="0">
                          <a:solidFill>
                            <a:schemeClr val="tx1"/>
                          </a:solidFill>
                          <a:latin typeface="Times New Roman" panose="02020603050405020304" pitchFamily="18" charset="0"/>
                          <a:cs typeface="Times New Roman" panose="02020603050405020304" pitchFamily="18" charset="0"/>
                        </a:rPr>
                        <a:t>phí </a:t>
                      </a:r>
                      <a:r>
                        <a:rPr kumimoji="1" lang="en-US" altLang="ja-JP" sz="900" spc="0" dirty="0">
                          <a:solidFill>
                            <a:schemeClr val="tx1"/>
                          </a:solidFill>
                          <a:latin typeface="Times New Roman" panose="02020603050405020304" pitchFamily="18" charset="0"/>
                          <a:cs typeface="Times New Roman" panose="02020603050405020304" pitchFamily="18" charset="0"/>
                        </a:rPr>
                        <a:t>NHK </a:t>
                      </a:r>
                      <a:endParaRPr kumimoji="1" lang="ja-JP" altLang="en-US"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Khác</a:t>
                      </a:r>
                      <a:endParaRPr kumimoji="1" lang="ja-JP" altLang="en-US" sz="900" b="1" spc="0" baseline="0"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vi-VN" altLang="ja-JP" sz="900" kern="1200" spc="0" dirty="0">
                          <a:solidFill>
                            <a:schemeClr val="tx1"/>
                          </a:solidFill>
                          <a:latin typeface="Times New Roman" panose="02020603050405020304" pitchFamily="18" charset="0"/>
                          <a:ea typeface="+mn-ea"/>
                          <a:cs typeface="Times New Roman" panose="02020603050405020304" pitchFamily="18" charset="0"/>
                        </a:rPr>
                        <a:t>Người gặp khó khăn không thể chi trả các khoản bên trái do ảnh hưởng Covid-19</a:t>
                      </a:r>
                      <a:endParaRPr kumimoji="1" lang="ja-JP" altLang="en-US" sz="900" kern="1200" spc="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marL="72000" indent="-72000"/>
                      <a:r>
                        <a:rPr kumimoji="1" lang="en-US" altLang="ja-JP" sz="900" kern="1200" spc="0" dirty="0">
                          <a:solidFill>
                            <a:schemeClr val="tx1"/>
                          </a:solidFill>
                          <a:latin typeface="Times New Roman" panose="02020603050405020304" pitchFamily="18" charset="0"/>
                          <a:ea typeface="+mn-ea"/>
                          <a:cs typeface="Times New Roman" panose="02020603050405020304" pitchFamily="18" charset="0"/>
                        </a:rPr>
                        <a:t>    </a:t>
                      </a:r>
                      <a:r>
                        <a:rPr kumimoji="1" lang="vi-VN" altLang="ja-JP" sz="900" kern="1200" spc="0" dirty="0">
                          <a:solidFill>
                            <a:schemeClr val="tx1"/>
                          </a:solidFill>
                          <a:latin typeface="Times New Roman" panose="02020603050405020304" pitchFamily="18" charset="0"/>
                          <a:ea typeface="+mn-ea"/>
                          <a:cs typeface="Times New Roman" panose="02020603050405020304" pitchFamily="18" charset="0"/>
                        </a:rPr>
                        <a:t>Đối với người gặp khó khăn trong việc thanh toán tiền điện, gas, điện thoại và phí NHK...chính phủ sẽ hỗ trợ linh hoạt cho từng công ty và yêu cầu các công ty gia hạn thanh toán, kéo dài thời gian tạm ngừng các dịch vụ khi thanh toán chậm.</a:t>
                      </a:r>
                      <a:endParaRPr kumimoji="1" lang="ja-JP" altLang="en-US" sz="900" kern="1200" spc="0" dirty="0">
                        <a:solidFill>
                          <a:schemeClr val="tx1"/>
                        </a:solidFill>
                        <a:latin typeface="Times New Roman" panose="02020603050405020304" pitchFamily="18" charset="0"/>
                        <a:ea typeface="+mn-ea"/>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Các</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đơn</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vị</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phụ</a:t>
                      </a:r>
                      <a:r>
                        <a:rPr kumimoji="1" lang="en-US" altLang="ja-JP" sz="90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trách</a:t>
                      </a:r>
                      <a:endParaRPr kumimoji="1" lang="ja-JP" altLang="en-US" sz="90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2038116"/>
                  </a:ext>
                </a:extLst>
              </a:tr>
              <a:tr h="504000">
                <a:tc vMerge="1">
                  <a:txBody>
                    <a:bodyPr/>
                    <a:lstStyle/>
                    <a:p>
                      <a:pPr algn="ctr"/>
                      <a:endParaRPr kumimoji="1" lang="ja-JP" altLang="en-US" sz="1200" b="1" dirty="0">
                        <a:solidFill>
                          <a:schemeClr val="bg1"/>
                        </a:solidFill>
                      </a:endParaRPr>
                    </a:p>
                  </a:txBody>
                  <a:tcPr marL="36000" marR="0" marT="36000" marB="36000" vert="eaVert" anchor="ctr">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1050" b="1" dirty="0" err="1">
                          <a:solidFill>
                            <a:schemeClr val="bg1"/>
                          </a:solidFill>
                          <a:latin typeface="Times New Roman" panose="02020603050405020304" pitchFamily="18" charset="0"/>
                          <a:cs typeface="Times New Roman" panose="02020603050405020304" pitchFamily="18" charset="0"/>
                        </a:rPr>
                        <a:t>Khác</a:t>
                      </a:r>
                      <a:endParaRPr kumimoji="1" lang="ja-JP" altLang="en-US" sz="1050" b="1" dirty="0">
                        <a:solidFill>
                          <a:schemeClr val="bg1"/>
                        </a:solidFill>
                        <a:latin typeface="Times New Roman" panose="02020603050405020304" pitchFamily="18" charset="0"/>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accent2"/>
                    </a:solidFill>
                  </a:tcPr>
                </a:tc>
                <a:tc>
                  <a:txBody>
                    <a:bodyPr/>
                    <a:lstStyle/>
                    <a:p>
                      <a:pPr algn="ctr"/>
                      <a:r>
                        <a:rPr kumimoji="1" lang="en-US" altLang="ja-JP" sz="900" dirty="0">
                          <a:solidFill>
                            <a:schemeClr val="tx1">
                              <a:lumMod val="85000"/>
                              <a:lumOff val="15000"/>
                            </a:schemeClr>
                          </a:solidFill>
                          <a:latin typeface="+mn-ea"/>
                          <a:ea typeface="+mn-ea"/>
                        </a:rPr>
                        <a:t>21</a:t>
                      </a:r>
                      <a:endParaRPr kumimoji="1" lang="ja-JP" altLang="en-US" sz="900" dirty="0">
                        <a:solidFill>
                          <a:schemeClr val="tx1">
                            <a:lumMod val="85000"/>
                            <a:lumOff val="15000"/>
                          </a:schemeClr>
                        </a:solidFill>
                        <a:latin typeface="+mn-ea"/>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Chương</a:t>
                      </a:r>
                      <a:r>
                        <a:rPr kumimoji="1" lang="en-US" altLang="zh-TW"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trình</a:t>
                      </a:r>
                      <a:r>
                        <a:rPr kumimoji="1" lang="en-US" altLang="zh-TW"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xét</a:t>
                      </a:r>
                      <a:r>
                        <a:rPr kumimoji="1" lang="en-US" altLang="zh-TW"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nghiệm</a:t>
                      </a:r>
                      <a:r>
                        <a:rPr kumimoji="1" lang="en-US" altLang="zh-TW"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PCR,v.v</a:t>
                      </a:r>
                      <a:r>
                        <a:rPr kumimoji="1" lang="en-US" altLang="zh-TW"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miễn</a:t>
                      </a:r>
                      <a:r>
                        <a:rPr kumimoji="1" lang="en-US" altLang="zh-TW"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dirty="0" err="1">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rPr>
                        <a:t>phí</a:t>
                      </a:r>
                      <a:endParaRPr kumimoji="1" lang="ja-JP" altLang="en-US"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algn="ctr"/>
                      <a:r>
                        <a:rPr kumimoji="1" lang="en-US" altLang="ja-JP" sz="900" b="1" spc="0" baseline="0" dirty="0" err="1">
                          <a:solidFill>
                            <a:schemeClr val="bg1"/>
                          </a:solidFill>
                          <a:latin typeface="Times New Roman" panose="02020603050405020304" pitchFamily="18" charset="0"/>
                          <a:ea typeface="+mn-ea"/>
                          <a:cs typeface="Times New Roman" panose="02020603050405020304" pitchFamily="18" charset="0"/>
                        </a:rPr>
                        <a:t>Khác</a:t>
                      </a:r>
                      <a:endParaRPr kumimoji="1" lang="ja-JP" altLang="en-US" sz="900" b="1" spc="0" baseline="0" dirty="0">
                        <a:solidFill>
                          <a:schemeClr val="bg1"/>
                        </a:solidFill>
                        <a:latin typeface="Times New Roman" panose="02020603050405020304" pitchFamily="18" charset="0"/>
                        <a:ea typeface="+mn-ea"/>
                        <a:cs typeface="Times New Roman" panose="02020603050405020304" pitchFamily="18" charset="0"/>
                      </a:endParaRPr>
                    </a:p>
                  </a:txBody>
                  <a:tcPr marL="36000" marR="0" marT="0" marB="0" vert="eaVert"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rgbClr val="00B050"/>
                    </a:solidFill>
                  </a:tcPr>
                </a:tc>
                <a:tc>
                  <a:txBody>
                    <a:bodyPr/>
                    <a:lstStyle/>
                    <a:p>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Những</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người</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không</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có</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triệu</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chứng</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nhưng</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a:t>
                      </a:r>
                      <a:endParaRPr kumimoji="1" lang="vi-VN" altLang="ja-JP" sz="900" dirty="0">
                        <a:solidFill>
                          <a:schemeClr val="tx1"/>
                        </a:solidFill>
                        <a:latin typeface="Times New Roman" panose="02020603050405020304" pitchFamily="18" charset="0"/>
                        <a:ea typeface="+mn-ea"/>
                        <a:cs typeface="Times New Roman" panose="02020603050405020304" pitchFamily="18" charset="0"/>
                      </a:endParaRPr>
                    </a:p>
                    <a:p>
                      <a:r>
                        <a:rPr kumimoji="1" lang="ja-JP" altLang="en-US"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vi-VN" altLang="ja-JP" sz="900" dirty="0">
                          <a:solidFill>
                            <a:schemeClr val="tx1"/>
                          </a:solidFill>
                          <a:latin typeface="Times New Roman" panose="02020603050405020304" pitchFamily="18" charset="0"/>
                          <a:ea typeface="+mn-ea"/>
                          <a:cs typeface="Times New Roman" panose="02020603050405020304" pitchFamily="18" charset="0"/>
                        </a:rPr>
                        <a:t>cần biết kết quả xét nghiệm cho các hoạt động kinh tế xã hội</a:t>
                      </a:r>
                    </a:p>
                    <a:p>
                      <a:r>
                        <a:rPr kumimoji="1" lang="ja-JP" altLang="en-US"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a:t>
                      </a:r>
                      <a:r>
                        <a:rPr kumimoji="1" lang="en-US" altLang="ja-JP" sz="900" spc="0" dirty="0" err="1">
                          <a:solidFill>
                            <a:schemeClr val="tx1">
                              <a:lumMod val="85000"/>
                              <a:lumOff val="15000"/>
                            </a:schemeClr>
                          </a:solidFill>
                          <a:latin typeface="Times New Roman" panose="02020603050405020304" pitchFamily="18" charset="0"/>
                          <a:ea typeface="+mn-ea"/>
                          <a:cs typeface="Times New Roman" panose="02020603050405020304" pitchFamily="18" charset="0"/>
                        </a:rPr>
                        <a:t>là</a:t>
                      </a:r>
                      <a:r>
                        <a:rPr kumimoji="1" lang="en-US" altLang="ja-JP" sz="900" spc="0" dirty="0">
                          <a:solidFill>
                            <a:schemeClr val="tx1">
                              <a:lumMod val="85000"/>
                              <a:lumOff val="15000"/>
                            </a:schemeClr>
                          </a:solidFill>
                          <a:latin typeface="Times New Roman" panose="02020603050405020304" pitchFamily="18" charset="0"/>
                          <a:ea typeface="+mn-ea"/>
                          <a:cs typeface="Times New Roman" panose="02020603050405020304" pitchFamily="18" charset="0"/>
                        </a:rPr>
                        <a:t> </a:t>
                      </a:r>
                      <a:r>
                        <a:rPr kumimoji="1" lang="vi-VN" altLang="ja-JP" sz="900" dirty="0">
                          <a:solidFill>
                            <a:schemeClr val="tx1"/>
                          </a:solidFill>
                          <a:latin typeface="Times New Roman" panose="02020603050405020304" pitchFamily="18" charset="0"/>
                          <a:ea typeface="+mn-ea"/>
                          <a:cs typeface="Times New Roman" panose="02020603050405020304" pitchFamily="18" charset="0"/>
                        </a:rPr>
                        <a:t>cư dân</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en-US" altLang="ja-JP" sz="900" dirty="0" err="1">
                          <a:solidFill>
                            <a:schemeClr val="tx1"/>
                          </a:solidFill>
                          <a:latin typeface="Times New Roman" panose="02020603050405020304" pitchFamily="18" charset="0"/>
                          <a:ea typeface="+mn-ea"/>
                          <a:cs typeface="Times New Roman" panose="02020603050405020304" pitchFamily="18" charset="0"/>
                        </a:rPr>
                        <a:t>đang</a:t>
                      </a:r>
                      <a:r>
                        <a:rPr kumimoji="1" lang="vi-VN" altLang="ja-JP" sz="900" dirty="0">
                          <a:solidFill>
                            <a:schemeClr val="tx1"/>
                          </a:solidFill>
                          <a:latin typeface="Times New Roman" panose="02020603050405020304" pitchFamily="18" charset="0"/>
                          <a:ea typeface="+mn-ea"/>
                          <a:cs typeface="Times New Roman" panose="02020603050405020304" pitchFamily="18" charset="0"/>
                        </a:rPr>
                        <a:t> sinh sống trong tỉnh</a:t>
                      </a:r>
                      <a:r>
                        <a:rPr kumimoji="1" lang="en-US" altLang="ja-JP" sz="900" dirty="0">
                          <a:solidFill>
                            <a:schemeClr val="tx1"/>
                          </a:solidFill>
                          <a:latin typeface="Times New Roman" panose="02020603050405020304" pitchFamily="18" charset="0"/>
                          <a:ea typeface="+mn-ea"/>
                          <a:cs typeface="Times New Roman" panose="02020603050405020304" pitchFamily="18" charset="0"/>
                        </a:rPr>
                        <a:t>, </a:t>
                      </a:r>
                      <a:r>
                        <a:rPr kumimoji="1" lang="vi-VN" altLang="ja-JP" sz="900" dirty="0">
                          <a:solidFill>
                            <a:schemeClr val="tx1"/>
                          </a:solidFill>
                          <a:latin typeface="Times New Roman" panose="02020603050405020304" pitchFamily="18" charset="0"/>
                          <a:ea typeface="+mn-ea"/>
                          <a:cs typeface="Times New Roman" panose="02020603050405020304" pitchFamily="18" charset="0"/>
                        </a:rPr>
                        <a:t>lo lắng không biết bản thân có bị nhiễm hay không</a:t>
                      </a:r>
                      <a:endParaRPr kumimoji="1" lang="ja-JP" altLang="en-US" sz="900" dirty="0">
                        <a:solidFill>
                          <a:schemeClr val="tx1"/>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pPr indent="108000"/>
                      <a:r>
                        <a:rPr kumimoji="1" lang="vi-VN" altLang="ja-JP" sz="900" spc="-20" baseline="0" dirty="0">
                          <a:solidFill>
                            <a:schemeClr val="tx1"/>
                          </a:solidFill>
                          <a:latin typeface="+mj-lt"/>
                          <a:ea typeface="+mn-ea"/>
                        </a:rPr>
                        <a:t>Trên nguyên tắc với những người chưa tiêm 3 mũi vắc-xin, khi thấy cần xét nghiệm trong các hoạt động kinh tế xã hội (đến cuối tháng 6/2022); hay cư dân trong tỉnh cảm thấy lo lắng về việc có bị lây nhiễm hay không (khi số ca nhiễm tăng nhanh) thì có thể tiến hành xét nghiệm miễn phí bằng phương thức xét nghiệm kháng nguyên tại các hiệu thuốc, cơ sở kiểm tra vệ sinh, các cơ sở y tế,v.v.</a:t>
                      </a:r>
                      <a:endParaRPr kumimoji="1" lang="en-US" altLang="ja-JP" sz="900" spc="-20" baseline="0" dirty="0">
                        <a:solidFill>
                          <a:schemeClr val="tx1"/>
                        </a:solidFill>
                        <a:latin typeface="+mj-lt"/>
                        <a:ea typeface="+mn-ea"/>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tc>
                  <a:txBody>
                    <a:bodyPr/>
                    <a:lstStyle/>
                    <a:p>
                      <a:r>
                        <a:rPr kumimoji="1" lang="en-US" altLang="ja-JP"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Trang </a:t>
                      </a:r>
                      <a:r>
                        <a:rPr kumimoji="1" lang="en-US" altLang="ja-JP" sz="9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chính</a:t>
                      </a:r>
                      <a:r>
                        <a:rPr kumimoji="1" lang="en-US" altLang="ja-JP"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a:t>
                      </a:r>
                      <a:r>
                        <a:rPr kumimoji="1" lang="en-US" altLang="ja-JP" sz="9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sách</a:t>
                      </a:r>
                      <a:r>
                        <a:rPr kumimoji="1" lang="en-US" altLang="ja-JP"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a:t>
                      </a:r>
                      <a:r>
                        <a:rPr kumimoji="1" lang="en-US" altLang="ja-JP" sz="9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hỗ</a:t>
                      </a:r>
                      <a:r>
                        <a:rPr kumimoji="1" lang="en-US" altLang="ja-JP"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 </a:t>
                      </a:r>
                      <a:r>
                        <a:rPr kumimoji="1" lang="en-US" altLang="ja-JP" sz="900" spc="0" dirty="0" err="1">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hlinkClick r:id="rId7"/>
                        </a:rPr>
                        <a:t>trợ</a:t>
                      </a:r>
                      <a:endParaRPr kumimoji="1" lang="ja-JP" altLang="en-US" sz="900" spc="0" dirty="0">
                        <a:solidFill>
                          <a:schemeClr val="tx1">
                            <a:lumMod val="85000"/>
                            <a:lumOff val="15000"/>
                          </a:schemeClr>
                        </a:solidFill>
                        <a:latin typeface="Times New Roman" panose="02020603050405020304" pitchFamily="18" charset="0"/>
                        <a:ea typeface="游ゴシック" panose="020B0400000000000000" pitchFamily="50" charset="-128"/>
                        <a:cs typeface="Times New Roman" panose="02020603050405020304" pitchFamily="18" charset="0"/>
                      </a:endParaRPr>
                    </a:p>
                  </a:txBody>
                  <a:tcPr marL="36000" marR="36000" marT="36000" marB="36000" anchor="ctr">
                    <a:lnL w="3175" cap="flat" cmpd="sng" algn="ctr">
                      <a:solidFill>
                        <a:schemeClr val="accent1">
                          <a:lumMod val="20000"/>
                          <a:lumOff val="80000"/>
                        </a:schemeClr>
                      </a:solidFill>
                      <a:prstDash val="solid"/>
                      <a:round/>
                      <a:headEnd type="none" w="med" len="med"/>
                      <a:tailEnd type="none" w="med" len="med"/>
                    </a:lnL>
                    <a:lnR w="3175" cap="flat" cmpd="sng" algn="ctr">
                      <a:solidFill>
                        <a:schemeClr val="accent1">
                          <a:lumMod val="20000"/>
                          <a:lumOff val="80000"/>
                        </a:schemeClr>
                      </a:solidFill>
                      <a:prstDash val="solid"/>
                      <a:round/>
                      <a:headEnd type="none" w="med" len="med"/>
                      <a:tailEnd type="none" w="med" len="med"/>
                    </a:lnR>
                    <a:lnT w="3175" cap="flat" cmpd="sng" algn="ctr">
                      <a:solidFill>
                        <a:schemeClr val="accent1">
                          <a:lumMod val="20000"/>
                          <a:lumOff val="80000"/>
                        </a:schemeClr>
                      </a:solidFill>
                      <a:prstDash val="solid"/>
                      <a:round/>
                      <a:headEnd type="none" w="med" len="med"/>
                      <a:tailEnd type="none" w="med" len="med"/>
                    </a:lnT>
                    <a:lnB w="3175" cap="flat" cmpd="sng" algn="ctr">
                      <a:solidFill>
                        <a:schemeClr val="accent1">
                          <a:lumMod val="20000"/>
                          <a:lumOff val="8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0313122"/>
                  </a:ext>
                </a:extLst>
              </a:tr>
            </a:tbl>
          </a:graphicData>
        </a:graphic>
      </p:graphicFrame>
      <p:sp>
        <p:nvSpPr>
          <p:cNvPr id="5" name="正方形/長方形 4"/>
          <p:cNvSpPr/>
          <p:nvPr/>
        </p:nvSpPr>
        <p:spPr>
          <a:xfrm>
            <a:off x="0" y="0"/>
            <a:ext cx="9906000" cy="21120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600" b="1" dirty="0">
                <a:latin typeface="Times New Roman" panose="02020603050405020304" pitchFamily="18" charset="0"/>
                <a:cs typeface="Times New Roman" panose="02020603050405020304" pitchFamily="18" charset="0"/>
              </a:rPr>
              <a:t>【</a:t>
            </a:r>
            <a:r>
              <a:rPr kumimoji="1" lang="en-US" altLang="ja-JP" sz="1600" b="1" dirty="0" err="1">
                <a:latin typeface="Times New Roman" panose="02020603050405020304" pitchFamily="18" charset="0"/>
                <a:cs typeface="Times New Roman" panose="02020603050405020304" pitchFamily="18" charset="0"/>
              </a:rPr>
              <a:t>Tỉnh</a:t>
            </a:r>
            <a:r>
              <a:rPr kumimoji="1" lang="en-US" altLang="ja-JP" sz="1600" b="1" dirty="0">
                <a:latin typeface="Times New Roman" panose="02020603050405020304" pitchFamily="18" charset="0"/>
                <a:cs typeface="Times New Roman" panose="02020603050405020304" pitchFamily="18" charset="0"/>
              </a:rPr>
              <a:t> </a:t>
            </a:r>
            <a:r>
              <a:rPr kumimoji="1" lang="en-US" altLang="ja-JP" sz="1600" b="1" dirty="0" err="1">
                <a:latin typeface="Times New Roman" panose="02020603050405020304" pitchFamily="18" charset="0"/>
                <a:cs typeface="Times New Roman" panose="02020603050405020304" pitchFamily="18" charset="0"/>
              </a:rPr>
              <a:t>Gifu】</a:t>
            </a:r>
            <a:r>
              <a:rPr lang="en-US" altLang="ja-JP" sz="1600" b="1" dirty="0" err="1">
                <a:solidFill>
                  <a:schemeClr val="bg1"/>
                </a:solidFill>
                <a:latin typeface="Times New Roman" panose="02020603050405020304" pitchFamily="18" charset="0"/>
                <a:cs typeface="Times New Roman" panose="02020603050405020304" pitchFamily="18" charset="0"/>
              </a:rPr>
              <a:t>Các</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Chính</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Sách</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Hỗ</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Trợ</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Liên</a:t>
            </a:r>
            <a:r>
              <a:rPr lang="en-US" altLang="ja-JP" sz="1600" b="1" dirty="0">
                <a:solidFill>
                  <a:schemeClr val="bg1"/>
                </a:solidFill>
                <a:latin typeface="Times New Roman" panose="02020603050405020304" pitchFamily="18" charset="0"/>
                <a:cs typeface="Times New Roman" panose="02020603050405020304" pitchFamily="18" charset="0"/>
              </a:rPr>
              <a:t> Quan </a:t>
            </a:r>
            <a:r>
              <a:rPr lang="en-US" altLang="ja-JP" sz="1600" b="1" dirty="0" err="1">
                <a:solidFill>
                  <a:schemeClr val="bg1"/>
                </a:solidFill>
                <a:latin typeface="Times New Roman" panose="02020603050405020304" pitchFamily="18" charset="0"/>
                <a:cs typeface="Times New Roman" panose="02020603050405020304" pitchFamily="18" charset="0"/>
              </a:rPr>
              <a:t>Đến</a:t>
            </a:r>
            <a:r>
              <a:rPr lang="en-US" altLang="ja-JP" sz="1600" b="1" dirty="0">
                <a:solidFill>
                  <a:schemeClr val="bg1"/>
                </a:solidFill>
                <a:latin typeface="Times New Roman" panose="02020603050405020304" pitchFamily="18" charset="0"/>
                <a:cs typeface="Times New Roman" panose="02020603050405020304" pitchFamily="18" charset="0"/>
              </a:rPr>
              <a:t> </a:t>
            </a:r>
            <a:r>
              <a:rPr lang="en-US" altLang="ja-JP" sz="1600" b="1" dirty="0" err="1">
                <a:solidFill>
                  <a:schemeClr val="bg1"/>
                </a:solidFill>
                <a:latin typeface="Times New Roman" panose="02020603050405020304" pitchFamily="18" charset="0"/>
                <a:cs typeface="Times New Roman" panose="02020603050405020304" pitchFamily="18" charset="0"/>
              </a:rPr>
              <a:t>Dịch</a:t>
            </a:r>
            <a:r>
              <a:rPr lang="en-US" altLang="ja-JP" sz="1600" b="1" dirty="0">
                <a:solidFill>
                  <a:schemeClr val="bg1"/>
                </a:solidFill>
                <a:latin typeface="Times New Roman" panose="02020603050405020304" pitchFamily="18" charset="0"/>
                <a:cs typeface="Times New Roman" panose="02020603050405020304" pitchFamily="18" charset="0"/>
              </a:rPr>
              <a:t> Covid-19 </a:t>
            </a:r>
          </a:p>
        </p:txBody>
      </p:sp>
      <p:sp>
        <p:nvSpPr>
          <p:cNvPr id="3" name="テキスト ボックス 2"/>
          <p:cNvSpPr txBox="1"/>
          <p:nvPr/>
        </p:nvSpPr>
        <p:spPr>
          <a:xfrm>
            <a:off x="8646000" y="0"/>
            <a:ext cx="1260000" cy="211203"/>
          </a:xfrm>
          <a:prstGeom prst="rect">
            <a:avLst/>
          </a:prstGeom>
          <a:noFill/>
        </p:spPr>
        <p:txBody>
          <a:bodyPr wrap="square" lIns="36000" tIns="36000" rIns="36000" bIns="36000" rtlCol="0" anchor="ctr">
            <a:spAutoFit/>
          </a:bodyPr>
          <a:lstStyle/>
          <a:p>
            <a:pPr algn="r"/>
            <a:r>
              <a:rPr kumimoji="1" lang="en-US" altLang="zh-TW" sz="900" b="1"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Thời</a:t>
            </a:r>
            <a:r>
              <a:rPr kumimoji="1" lang="en-US" altLang="zh-TW" sz="900" b="1"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 </a:t>
            </a:r>
            <a:r>
              <a:rPr kumimoji="1" lang="en-US" altLang="zh-TW" sz="900" b="1" dirty="0" err="1">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điểm</a:t>
            </a:r>
            <a:r>
              <a:rPr kumimoji="1" lang="en-US" altLang="zh-TW" sz="900" b="1" dirty="0">
                <a:solidFill>
                  <a:schemeClr val="bg1"/>
                </a:solidFill>
                <a:latin typeface="Times New Roman" panose="02020603050405020304" pitchFamily="18" charset="0"/>
                <a:ea typeface="游ゴシック" panose="020B0400000000000000" pitchFamily="50" charset="-128"/>
                <a:cs typeface="Times New Roman" panose="02020603050405020304" pitchFamily="18" charset="0"/>
              </a:rPr>
              <a:t> 1/6/2022</a:t>
            </a:r>
          </a:p>
        </p:txBody>
      </p:sp>
      <p:sp>
        <p:nvSpPr>
          <p:cNvPr id="12" name="スライド番号プレースホルダー 11"/>
          <p:cNvSpPr>
            <a:spLocks noGrp="1"/>
          </p:cNvSpPr>
          <p:nvPr>
            <p:ph type="sldNum" sz="quarter" idx="12"/>
          </p:nvPr>
        </p:nvSpPr>
        <p:spPr>
          <a:xfrm>
            <a:off x="9504000" y="6714000"/>
            <a:ext cx="360000" cy="180000"/>
          </a:xfrm>
        </p:spPr>
        <p:txBody>
          <a:bodyPr lIns="0" tIns="0" rIns="0" bIns="0"/>
          <a:lstStyle/>
          <a:p>
            <a:fld id="{1F7F5C96-83FA-4CF7-9D80-FF26E9EEC76C}" type="slidenum">
              <a:rPr kumimoji="1" lang="ja-JP" altLang="en-US" sz="900" smtClean="0"/>
              <a:t>2</a:t>
            </a:fld>
            <a:endParaRPr kumimoji="1" lang="ja-JP" altLang="en-US" sz="900" dirty="0"/>
          </a:p>
        </p:txBody>
      </p:sp>
    </p:spTree>
    <p:extLst>
      <p:ext uri="{BB962C8B-B14F-4D97-AF65-F5344CB8AC3E}">
        <p14:creationId xmlns:p14="http://schemas.microsoft.com/office/powerpoint/2010/main" val="2615123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9180" y="421451"/>
            <a:ext cx="9607639" cy="6053069"/>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2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2800" b="1"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Tư</a:t>
            </a:r>
            <a:r>
              <a:rPr kumimoji="0" lang="en-US" altLang="ja-JP" sz="2800"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800" b="1"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vấn</a:t>
            </a:r>
            <a:r>
              <a:rPr kumimoji="0" lang="en-US" altLang="ja-JP" sz="2800"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800" b="1"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bằng</a:t>
            </a:r>
            <a:r>
              <a:rPr kumimoji="0" lang="en-US" altLang="ja-JP" sz="2800"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800" b="1"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tiếng</a:t>
            </a:r>
            <a:r>
              <a:rPr kumimoji="0" lang="en-US" altLang="ja-JP" sz="2800"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n</a:t>
            </a:r>
            <a:r>
              <a:rPr kumimoji="0" lang="vi-VN" altLang="ja-JP" sz="2800"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ư</a:t>
            </a:r>
            <a:r>
              <a:rPr kumimoji="0" lang="en-US" altLang="ja-JP" sz="2800" b="1"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ớc</a:t>
            </a:r>
            <a:r>
              <a:rPr kumimoji="0" lang="en-US" altLang="ja-JP" sz="2800" b="1"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800" b="1"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ngoài</a:t>
            </a:r>
            <a:r>
              <a:rPr kumimoji="0" lang="ja-JP" altLang="ja-JP" sz="2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2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vi-VN"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Trung tâm tư vấn dành cho người nước ngoài tỉnh Gifu</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058-263-8066</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2</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6</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từ</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9</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30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16</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30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Văn</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phòng</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hành</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chính</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Kamo</a:t>
            </a:r>
            <a:endPar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tiếng</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Bồ</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Đào</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Nha</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0574-25-1858</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2</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6</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từ</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9</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17</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endPar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tiếng</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Tagalog</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endPar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0574-25-1858</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2</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5</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từ</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9</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16</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6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từ</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9</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15</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Văn</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phòng</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hành</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chính</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Seino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tiếng</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Bồ</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Đào</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Nha</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0584-73-3520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2</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5</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từ</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9</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16</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thứ</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6  </a:t>
            </a:r>
            <a:r>
              <a:rPr kumimoji="0" lang="en-US" altLang="ja-JP" sz="2000" b="0" i="0" u="none" strike="noStrike" kern="1200" cap="none" spc="0" normalizeH="0" baseline="0" noProof="0" dirty="0" err="1">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từ</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 9</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15</a:t>
            </a:r>
            <a:r>
              <a:rPr kumimoji="0" lang="ja-JP"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a:t>
            </a:r>
            <a:r>
              <a:rPr kumimoji="0" lang="en-US" altLang="ja-JP" sz="2000" b="0" i="0" u="none" strike="noStrike" kern="1200" cap="none" spc="0" normalizeH="0" baseline="0" noProof="0" dirty="0">
                <a:ln>
                  <a:noFill/>
                </a:ln>
                <a:solidFill>
                  <a:prstClr val="black"/>
                </a:solidFill>
                <a:effectLst/>
                <a:uLnTx/>
                <a:uFillTx/>
                <a:latin typeface="Times New Roman" panose="02020603050405020304" pitchFamily="18" charset="0"/>
                <a:ea typeface="游ゴシック" panose="020B0400000000000000" pitchFamily="50" charset="-128"/>
                <a:cs typeface="Times New Roman" panose="02020603050405020304" pitchFamily="18" charset="0"/>
              </a:rPr>
              <a:t>00</a:t>
            </a:r>
            <a:endParaRPr kumimoji="0" lang="ja-JP" altLang="ja-JP"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5" name="スライド番号プレースホルダー 4"/>
          <p:cNvSpPr>
            <a:spLocks noGrp="1"/>
          </p:cNvSpPr>
          <p:nvPr>
            <p:ph type="sldNum" sz="quarter" idx="12"/>
          </p:nvPr>
        </p:nvSpPr>
        <p:spPr/>
        <p:txBody>
          <a:bodyPr/>
          <a:lstStyle/>
          <a:p>
            <a:fld id="{1F7F5C96-83FA-4CF7-9D80-FF26E9EEC76C}" type="slidenum">
              <a:rPr kumimoji="1" lang="ja-JP" altLang="en-US" smtClean="0"/>
              <a:t>3</a:t>
            </a:fld>
            <a:endParaRPr kumimoji="1" lang="ja-JP" altLang="en-US" dirty="0"/>
          </a:p>
        </p:txBody>
      </p:sp>
    </p:spTree>
    <p:extLst>
      <p:ext uri="{BB962C8B-B14F-4D97-AF65-F5344CB8AC3E}">
        <p14:creationId xmlns:p14="http://schemas.microsoft.com/office/powerpoint/2010/main" val="26800849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2172</Words>
  <Application>Microsoft Office PowerPoint</Application>
  <PresentationFormat>A4 210 x 297 mm</PresentationFormat>
  <Paragraphs>175</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Times New Roman 見出し</vt:lpstr>
      <vt:lpstr>游ゴシック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地域国際化推進員</dc:creator>
  <cp:lastModifiedBy>地域国際化推進員</cp:lastModifiedBy>
  <cp:revision>29</cp:revision>
  <cp:lastPrinted>2022-06-17T04:18:07Z</cp:lastPrinted>
  <dcterms:modified xsi:type="dcterms:W3CDTF">2022-06-23T03:08:10Z</dcterms:modified>
</cp:coreProperties>
</file>