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
  </p:notesMasterIdLst>
  <p:handoutMasterIdLst>
    <p:handoutMasterId r:id="rId6"/>
  </p:handoutMasterIdLst>
  <p:sldIdLst>
    <p:sldId id="276" r:id="rId2"/>
    <p:sldId id="280" r:id="rId3"/>
    <p:sldId id="279" r:id="rId4"/>
  </p:sldIdLst>
  <p:sldSz cx="10296525" cy="18288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847" userDrawn="1">
          <p15:clr>
            <a:srgbClr val="A4A3A4"/>
          </p15:clr>
        </p15:guide>
        <p15:guide id="2" pos="32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河村 愛" initials="河村" lastIdx="1" clrIdx="0">
    <p:extLst>
      <p:ext uri="{19B8F6BF-5375-455C-9EA6-DF929625EA0E}">
        <p15:presenceInfo xmlns:p15="http://schemas.microsoft.com/office/powerpoint/2012/main" userId="S-1-5-21-1866992303-1322869994-86180134-253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2CC"/>
    <a:srgbClr val="118AA7"/>
    <a:srgbClr val="139DBD"/>
    <a:srgbClr val="12BE91"/>
    <a:srgbClr val="0F9ECB"/>
    <a:srgbClr val="0BCF76"/>
    <a:srgbClr val="067442"/>
    <a:srgbClr val="01FFBC"/>
    <a:srgbClr val="00CC99"/>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18603FDC-E32A-4AB5-989C-0864C3EAD2B8}" styleName="テーマ スタイル 2 - アクセント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3537" autoAdjust="0"/>
  </p:normalViewPr>
  <p:slideViewPr>
    <p:cSldViewPr snapToGrid="0">
      <p:cViewPr>
        <p:scale>
          <a:sx n="100" d="100"/>
          <a:sy n="100" d="100"/>
        </p:scale>
        <p:origin x="186" y="-2310"/>
      </p:cViewPr>
      <p:guideLst>
        <p:guide orient="horz" pos="7847"/>
        <p:guide pos="32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565" cy="493868"/>
          </a:xfrm>
          <a:prstGeom prst="rect">
            <a:avLst/>
          </a:prstGeom>
        </p:spPr>
        <p:txBody>
          <a:bodyPr vert="horz" lIns="90763" tIns="45382" rIns="90763" bIns="4538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626" y="0"/>
            <a:ext cx="2919565" cy="493868"/>
          </a:xfrm>
          <a:prstGeom prst="rect">
            <a:avLst/>
          </a:prstGeom>
        </p:spPr>
        <p:txBody>
          <a:bodyPr vert="horz" lIns="90763" tIns="45382" rIns="90763" bIns="45382" rtlCol="0"/>
          <a:lstStyle>
            <a:lvl1pPr algn="r">
              <a:defRPr sz="1200"/>
            </a:lvl1pPr>
          </a:lstStyle>
          <a:p>
            <a:fld id="{0A5F7BE9-8680-423E-B04A-83F990EB0719}" type="datetimeFigureOut">
              <a:rPr kumimoji="1" lang="ja-JP" altLang="en-US" smtClean="0"/>
              <a:t>2020/5/8</a:t>
            </a:fld>
            <a:endParaRPr kumimoji="1" lang="ja-JP" altLang="en-US"/>
          </a:p>
        </p:txBody>
      </p:sp>
      <p:sp>
        <p:nvSpPr>
          <p:cNvPr id="4" name="フッター プレースホルダー 3"/>
          <p:cNvSpPr>
            <a:spLocks noGrp="1"/>
          </p:cNvSpPr>
          <p:nvPr>
            <p:ph type="ftr" sz="quarter" idx="2"/>
          </p:nvPr>
        </p:nvSpPr>
        <p:spPr>
          <a:xfrm>
            <a:off x="0" y="9372445"/>
            <a:ext cx="2919565" cy="493868"/>
          </a:xfrm>
          <a:prstGeom prst="rect">
            <a:avLst/>
          </a:prstGeom>
        </p:spPr>
        <p:txBody>
          <a:bodyPr vert="horz" lIns="90763" tIns="45382" rIns="90763" bIns="4538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626" y="9372445"/>
            <a:ext cx="2919565" cy="493868"/>
          </a:xfrm>
          <a:prstGeom prst="rect">
            <a:avLst/>
          </a:prstGeom>
        </p:spPr>
        <p:txBody>
          <a:bodyPr vert="horz" lIns="90763" tIns="45382" rIns="90763" bIns="45382" rtlCol="0" anchor="b"/>
          <a:lstStyle>
            <a:lvl1pPr algn="r">
              <a:defRPr sz="1200"/>
            </a:lvl1pPr>
          </a:lstStyle>
          <a:p>
            <a:fld id="{01CE06A9-435A-41FC-93EE-FFD124267392}" type="slidenum">
              <a:rPr kumimoji="1" lang="ja-JP" altLang="en-US" smtClean="0"/>
              <a:t>‹#›</a:t>
            </a:fld>
            <a:endParaRPr kumimoji="1" lang="ja-JP" altLang="en-US"/>
          </a:p>
        </p:txBody>
      </p:sp>
    </p:spTree>
    <p:extLst>
      <p:ext uri="{BB962C8B-B14F-4D97-AF65-F5344CB8AC3E}">
        <p14:creationId xmlns:p14="http://schemas.microsoft.com/office/powerpoint/2010/main" val="10913747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565" cy="493868"/>
          </a:xfrm>
          <a:prstGeom prst="rect">
            <a:avLst/>
          </a:prstGeom>
        </p:spPr>
        <p:txBody>
          <a:bodyPr vert="horz" lIns="90763" tIns="45382" rIns="90763" bIns="4538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626" y="0"/>
            <a:ext cx="2919565" cy="493868"/>
          </a:xfrm>
          <a:prstGeom prst="rect">
            <a:avLst/>
          </a:prstGeom>
        </p:spPr>
        <p:txBody>
          <a:bodyPr vert="horz" lIns="90763" tIns="45382" rIns="90763" bIns="45382" rtlCol="0"/>
          <a:lstStyle>
            <a:lvl1pPr algn="r">
              <a:defRPr sz="1200"/>
            </a:lvl1pPr>
          </a:lstStyle>
          <a:p>
            <a:fld id="{EF3BAB32-AEE0-40D6-BBC0-C3E7AA972A6C}" type="datetimeFigureOut">
              <a:rPr kumimoji="1" lang="ja-JP" altLang="en-US" smtClean="0"/>
              <a:t>2020/5/8</a:t>
            </a:fld>
            <a:endParaRPr kumimoji="1" lang="ja-JP" altLang="en-US"/>
          </a:p>
        </p:txBody>
      </p:sp>
      <p:sp>
        <p:nvSpPr>
          <p:cNvPr id="4" name="スライド イメージ プレースホルダー 3"/>
          <p:cNvSpPr>
            <a:spLocks noGrp="1" noRot="1" noChangeAspect="1"/>
          </p:cNvSpPr>
          <p:nvPr>
            <p:ph type="sldImg" idx="2"/>
          </p:nvPr>
        </p:nvSpPr>
        <p:spPr>
          <a:xfrm>
            <a:off x="2432050" y="1233488"/>
            <a:ext cx="1871663" cy="3328987"/>
          </a:xfrm>
          <a:prstGeom prst="rect">
            <a:avLst/>
          </a:prstGeom>
          <a:noFill/>
          <a:ln w="12700">
            <a:solidFill>
              <a:prstClr val="black"/>
            </a:solidFill>
          </a:ln>
        </p:spPr>
        <p:txBody>
          <a:bodyPr vert="horz" lIns="90763" tIns="45382" rIns="90763" bIns="45382" rtlCol="0" anchor="ctr"/>
          <a:lstStyle/>
          <a:p>
            <a:endParaRPr lang="ja-JP" altLang="en-US"/>
          </a:p>
        </p:txBody>
      </p:sp>
      <p:sp>
        <p:nvSpPr>
          <p:cNvPr id="5" name="ノート プレースホルダー 4"/>
          <p:cNvSpPr>
            <a:spLocks noGrp="1"/>
          </p:cNvSpPr>
          <p:nvPr>
            <p:ph type="body" sz="quarter" idx="3"/>
          </p:nvPr>
        </p:nvSpPr>
        <p:spPr>
          <a:xfrm>
            <a:off x="673262" y="4747760"/>
            <a:ext cx="5389240" cy="3884673"/>
          </a:xfrm>
          <a:prstGeom prst="rect">
            <a:avLst/>
          </a:prstGeom>
        </p:spPr>
        <p:txBody>
          <a:bodyPr vert="horz" lIns="90763" tIns="45382" rIns="90763" bIns="4538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2445"/>
            <a:ext cx="2919565" cy="493868"/>
          </a:xfrm>
          <a:prstGeom prst="rect">
            <a:avLst/>
          </a:prstGeom>
        </p:spPr>
        <p:txBody>
          <a:bodyPr vert="horz" lIns="90763" tIns="45382" rIns="90763" bIns="4538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626" y="9372445"/>
            <a:ext cx="2919565" cy="493868"/>
          </a:xfrm>
          <a:prstGeom prst="rect">
            <a:avLst/>
          </a:prstGeom>
        </p:spPr>
        <p:txBody>
          <a:bodyPr vert="horz" lIns="90763" tIns="45382" rIns="90763" bIns="45382" rtlCol="0" anchor="b"/>
          <a:lstStyle>
            <a:lvl1pPr algn="r">
              <a:defRPr sz="1200"/>
            </a:lvl1pPr>
          </a:lstStyle>
          <a:p>
            <a:fld id="{AFBA7BC2-373C-4940-96F7-55EE48F47A4B}" type="slidenum">
              <a:rPr kumimoji="1" lang="ja-JP" altLang="en-US" smtClean="0"/>
              <a:t>‹#›</a:t>
            </a:fld>
            <a:endParaRPr kumimoji="1" lang="ja-JP" altLang="en-US"/>
          </a:p>
        </p:txBody>
      </p:sp>
    </p:spTree>
    <p:extLst>
      <p:ext uri="{BB962C8B-B14F-4D97-AF65-F5344CB8AC3E}">
        <p14:creationId xmlns:p14="http://schemas.microsoft.com/office/powerpoint/2010/main" val="35332278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FBA7BC2-373C-4940-96F7-55EE48F47A4B}" type="slidenum">
              <a:rPr kumimoji="1" lang="ja-JP" altLang="en-US" smtClean="0"/>
              <a:t>3</a:t>
            </a:fld>
            <a:endParaRPr kumimoji="1" lang="ja-JP" altLang="en-US"/>
          </a:p>
        </p:txBody>
      </p:sp>
    </p:spTree>
    <p:extLst>
      <p:ext uri="{BB962C8B-B14F-4D97-AF65-F5344CB8AC3E}">
        <p14:creationId xmlns:p14="http://schemas.microsoft.com/office/powerpoint/2010/main" val="1404257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72240" y="2992968"/>
            <a:ext cx="8752046" cy="6366933"/>
          </a:xfrm>
        </p:spPr>
        <p:txBody>
          <a:bodyPr anchor="b"/>
          <a:lstStyle>
            <a:lvl1pPr algn="ctr">
              <a:defRPr sz="6756"/>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87066" y="9605435"/>
            <a:ext cx="7722394" cy="4415365"/>
          </a:xfrm>
        </p:spPr>
        <p:txBody>
          <a:bodyPr/>
          <a:lstStyle>
            <a:lvl1pPr marL="0" indent="0" algn="ctr">
              <a:buNone/>
              <a:defRPr sz="2702"/>
            </a:lvl1pPr>
            <a:lvl2pPr marL="514807" indent="0" algn="ctr">
              <a:buNone/>
              <a:defRPr sz="2252"/>
            </a:lvl2pPr>
            <a:lvl3pPr marL="1029614" indent="0" algn="ctr">
              <a:buNone/>
              <a:defRPr sz="2027"/>
            </a:lvl3pPr>
            <a:lvl4pPr marL="1544422" indent="0" algn="ctr">
              <a:buNone/>
              <a:defRPr sz="1802"/>
            </a:lvl4pPr>
            <a:lvl5pPr marL="2059229" indent="0" algn="ctr">
              <a:buNone/>
              <a:defRPr sz="1802"/>
            </a:lvl5pPr>
            <a:lvl6pPr marL="2574036" indent="0" algn="ctr">
              <a:buNone/>
              <a:defRPr sz="1802"/>
            </a:lvl6pPr>
            <a:lvl7pPr marL="3088843" indent="0" algn="ctr">
              <a:buNone/>
              <a:defRPr sz="1802"/>
            </a:lvl7pPr>
            <a:lvl8pPr marL="3603650" indent="0" algn="ctr">
              <a:buNone/>
              <a:defRPr sz="1802"/>
            </a:lvl8pPr>
            <a:lvl9pPr marL="4118458" indent="0" algn="ctr">
              <a:buNone/>
              <a:defRPr sz="1802"/>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9723DEF6-F1F1-4098-AC5E-A0FDD8BB07EC}" type="datetimeFigureOut">
              <a:rPr kumimoji="1" lang="ja-JP" altLang="en-US" smtClean="0"/>
              <a:t>2020/5/8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3B70B6C-BD41-448A-A7CB-62D5FB7E755E}" type="slidenum">
              <a:rPr kumimoji="1" lang="ja-JP" altLang="en-US" smtClean="0"/>
              <a:t>‹#›</a:t>
            </a:fld>
            <a:endParaRPr kumimoji="1" lang="ja-JP" altLang="en-US"/>
          </a:p>
        </p:txBody>
      </p:sp>
    </p:spTree>
    <p:extLst>
      <p:ext uri="{BB962C8B-B14F-4D97-AF65-F5344CB8AC3E}">
        <p14:creationId xmlns:p14="http://schemas.microsoft.com/office/powerpoint/2010/main" val="1240669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723DEF6-F1F1-4098-AC5E-A0FDD8BB07EC}" type="datetimeFigureOut">
              <a:rPr kumimoji="1" lang="ja-JP" altLang="en-US" smtClean="0"/>
              <a:t>2020/5/8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3B70B6C-BD41-448A-A7CB-62D5FB7E755E}" type="slidenum">
              <a:rPr kumimoji="1" lang="ja-JP" altLang="en-US" smtClean="0"/>
              <a:t>‹#›</a:t>
            </a:fld>
            <a:endParaRPr kumimoji="1" lang="ja-JP" altLang="en-US"/>
          </a:p>
        </p:txBody>
      </p:sp>
    </p:spTree>
    <p:extLst>
      <p:ext uri="{BB962C8B-B14F-4D97-AF65-F5344CB8AC3E}">
        <p14:creationId xmlns:p14="http://schemas.microsoft.com/office/powerpoint/2010/main" val="444934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8451" y="973667"/>
            <a:ext cx="2220188" cy="15498235"/>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707887" y="973667"/>
            <a:ext cx="6531858" cy="1549823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723DEF6-F1F1-4098-AC5E-A0FDD8BB07EC}" type="datetimeFigureOut">
              <a:rPr kumimoji="1" lang="ja-JP" altLang="en-US" smtClean="0"/>
              <a:t>2020/5/8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3B70B6C-BD41-448A-A7CB-62D5FB7E755E}" type="slidenum">
              <a:rPr kumimoji="1" lang="ja-JP" altLang="en-US" smtClean="0"/>
              <a:t>‹#›</a:t>
            </a:fld>
            <a:endParaRPr kumimoji="1" lang="ja-JP" altLang="en-US"/>
          </a:p>
        </p:txBody>
      </p:sp>
    </p:spTree>
    <p:extLst>
      <p:ext uri="{BB962C8B-B14F-4D97-AF65-F5344CB8AC3E}">
        <p14:creationId xmlns:p14="http://schemas.microsoft.com/office/powerpoint/2010/main" val="1232726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723DEF6-F1F1-4098-AC5E-A0FDD8BB07EC}" type="datetimeFigureOut">
              <a:rPr kumimoji="1" lang="ja-JP" altLang="en-US" smtClean="0"/>
              <a:t>2020/5/8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3B70B6C-BD41-448A-A7CB-62D5FB7E755E}" type="slidenum">
              <a:rPr kumimoji="1" lang="ja-JP" altLang="en-US" smtClean="0"/>
              <a:t>‹#›</a:t>
            </a:fld>
            <a:endParaRPr kumimoji="1" lang="ja-JP" altLang="en-US"/>
          </a:p>
        </p:txBody>
      </p:sp>
    </p:spTree>
    <p:extLst>
      <p:ext uri="{BB962C8B-B14F-4D97-AF65-F5344CB8AC3E}">
        <p14:creationId xmlns:p14="http://schemas.microsoft.com/office/powerpoint/2010/main" val="3541501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02524" y="4559305"/>
            <a:ext cx="8880753" cy="7607299"/>
          </a:xfrm>
        </p:spPr>
        <p:txBody>
          <a:bodyPr anchor="b"/>
          <a:lstStyle>
            <a:lvl1pPr>
              <a:defRPr sz="6756"/>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02524" y="12238572"/>
            <a:ext cx="8880753" cy="4000499"/>
          </a:xfrm>
        </p:spPr>
        <p:txBody>
          <a:bodyPr/>
          <a:lstStyle>
            <a:lvl1pPr marL="0" indent="0">
              <a:buNone/>
              <a:defRPr sz="2702">
                <a:solidFill>
                  <a:schemeClr val="tx1"/>
                </a:solidFill>
              </a:defRPr>
            </a:lvl1pPr>
            <a:lvl2pPr marL="514807" indent="0">
              <a:buNone/>
              <a:defRPr sz="2252">
                <a:solidFill>
                  <a:schemeClr val="tx1">
                    <a:tint val="75000"/>
                  </a:schemeClr>
                </a:solidFill>
              </a:defRPr>
            </a:lvl2pPr>
            <a:lvl3pPr marL="1029614" indent="0">
              <a:buNone/>
              <a:defRPr sz="2027">
                <a:solidFill>
                  <a:schemeClr val="tx1">
                    <a:tint val="75000"/>
                  </a:schemeClr>
                </a:solidFill>
              </a:defRPr>
            </a:lvl3pPr>
            <a:lvl4pPr marL="1544422" indent="0">
              <a:buNone/>
              <a:defRPr sz="1802">
                <a:solidFill>
                  <a:schemeClr val="tx1">
                    <a:tint val="75000"/>
                  </a:schemeClr>
                </a:solidFill>
              </a:defRPr>
            </a:lvl4pPr>
            <a:lvl5pPr marL="2059229" indent="0">
              <a:buNone/>
              <a:defRPr sz="1802">
                <a:solidFill>
                  <a:schemeClr val="tx1">
                    <a:tint val="75000"/>
                  </a:schemeClr>
                </a:solidFill>
              </a:defRPr>
            </a:lvl5pPr>
            <a:lvl6pPr marL="2574036" indent="0">
              <a:buNone/>
              <a:defRPr sz="1802">
                <a:solidFill>
                  <a:schemeClr val="tx1">
                    <a:tint val="75000"/>
                  </a:schemeClr>
                </a:solidFill>
              </a:defRPr>
            </a:lvl6pPr>
            <a:lvl7pPr marL="3088843" indent="0">
              <a:buNone/>
              <a:defRPr sz="1802">
                <a:solidFill>
                  <a:schemeClr val="tx1">
                    <a:tint val="75000"/>
                  </a:schemeClr>
                </a:solidFill>
              </a:defRPr>
            </a:lvl7pPr>
            <a:lvl8pPr marL="3603650" indent="0">
              <a:buNone/>
              <a:defRPr sz="1802">
                <a:solidFill>
                  <a:schemeClr val="tx1">
                    <a:tint val="75000"/>
                  </a:schemeClr>
                </a:solidFill>
              </a:defRPr>
            </a:lvl8pPr>
            <a:lvl9pPr marL="4118458" indent="0">
              <a:buNone/>
              <a:defRPr sz="1802">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723DEF6-F1F1-4098-AC5E-A0FDD8BB07EC}" type="datetimeFigureOut">
              <a:rPr kumimoji="1" lang="ja-JP" altLang="en-US" smtClean="0"/>
              <a:t>2020/5/8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3B70B6C-BD41-448A-A7CB-62D5FB7E755E}" type="slidenum">
              <a:rPr kumimoji="1" lang="ja-JP" altLang="en-US" smtClean="0"/>
              <a:t>‹#›</a:t>
            </a:fld>
            <a:endParaRPr kumimoji="1" lang="ja-JP" altLang="en-US"/>
          </a:p>
        </p:txBody>
      </p:sp>
    </p:spTree>
    <p:extLst>
      <p:ext uri="{BB962C8B-B14F-4D97-AF65-F5344CB8AC3E}">
        <p14:creationId xmlns:p14="http://schemas.microsoft.com/office/powerpoint/2010/main" val="1348596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707886" y="4868333"/>
            <a:ext cx="4376023" cy="1160356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212616" y="4868333"/>
            <a:ext cx="4376023" cy="1160356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723DEF6-F1F1-4098-AC5E-A0FDD8BB07EC}" type="datetimeFigureOut">
              <a:rPr kumimoji="1" lang="ja-JP" altLang="en-US" smtClean="0"/>
              <a:t>2020/5/8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3B70B6C-BD41-448A-A7CB-62D5FB7E755E}" type="slidenum">
              <a:rPr kumimoji="1" lang="ja-JP" altLang="en-US" smtClean="0"/>
              <a:t>‹#›</a:t>
            </a:fld>
            <a:endParaRPr kumimoji="1" lang="ja-JP" altLang="en-US"/>
          </a:p>
        </p:txBody>
      </p:sp>
    </p:spTree>
    <p:extLst>
      <p:ext uri="{BB962C8B-B14F-4D97-AF65-F5344CB8AC3E}">
        <p14:creationId xmlns:p14="http://schemas.microsoft.com/office/powerpoint/2010/main" val="3716197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09227" y="973671"/>
            <a:ext cx="8880753" cy="3534835"/>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09228" y="4483101"/>
            <a:ext cx="4355912" cy="2197099"/>
          </a:xfrm>
        </p:spPr>
        <p:txBody>
          <a:bodyPr anchor="b"/>
          <a:lstStyle>
            <a:lvl1pPr marL="0" indent="0">
              <a:buNone/>
              <a:defRPr sz="2702" b="1"/>
            </a:lvl1pPr>
            <a:lvl2pPr marL="514807" indent="0">
              <a:buNone/>
              <a:defRPr sz="2252" b="1"/>
            </a:lvl2pPr>
            <a:lvl3pPr marL="1029614" indent="0">
              <a:buNone/>
              <a:defRPr sz="2027" b="1"/>
            </a:lvl3pPr>
            <a:lvl4pPr marL="1544422" indent="0">
              <a:buNone/>
              <a:defRPr sz="1802" b="1"/>
            </a:lvl4pPr>
            <a:lvl5pPr marL="2059229" indent="0">
              <a:buNone/>
              <a:defRPr sz="1802" b="1"/>
            </a:lvl5pPr>
            <a:lvl6pPr marL="2574036" indent="0">
              <a:buNone/>
              <a:defRPr sz="1802" b="1"/>
            </a:lvl6pPr>
            <a:lvl7pPr marL="3088843" indent="0">
              <a:buNone/>
              <a:defRPr sz="1802" b="1"/>
            </a:lvl7pPr>
            <a:lvl8pPr marL="3603650" indent="0">
              <a:buNone/>
              <a:defRPr sz="1802" b="1"/>
            </a:lvl8pPr>
            <a:lvl9pPr marL="4118458" indent="0">
              <a:buNone/>
              <a:defRPr sz="1802" b="1"/>
            </a:lvl9pPr>
          </a:lstStyle>
          <a:p>
            <a:pPr lvl="0"/>
            <a:r>
              <a:rPr lang="ja-JP" altLang="en-US" smtClean="0"/>
              <a:t>マスター テキストの書式設定</a:t>
            </a:r>
          </a:p>
        </p:txBody>
      </p:sp>
      <p:sp>
        <p:nvSpPr>
          <p:cNvPr id="4" name="Content Placeholder 3"/>
          <p:cNvSpPr>
            <a:spLocks noGrp="1"/>
          </p:cNvSpPr>
          <p:nvPr>
            <p:ph sz="half" idx="2"/>
          </p:nvPr>
        </p:nvSpPr>
        <p:spPr>
          <a:xfrm>
            <a:off x="709228" y="6680200"/>
            <a:ext cx="4355912" cy="982556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212616" y="4483101"/>
            <a:ext cx="4377364" cy="2197099"/>
          </a:xfrm>
        </p:spPr>
        <p:txBody>
          <a:bodyPr anchor="b"/>
          <a:lstStyle>
            <a:lvl1pPr marL="0" indent="0">
              <a:buNone/>
              <a:defRPr sz="2702" b="1"/>
            </a:lvl1pPr>
            <a:lvl2pPr marL="514807" indent="0">
              <a:buNone/>
              <a:defRPr sz="2252" b="1"/>
            </a:lvl2pPr>
            <a:lvl3pPr marL="1029614" indent="0">
              <a:buNone/>
              <a:defRPr sz="2027" b="1"/>
            </a:lvl3pPr>
            <a:lvl4pPr marL="1544422" indent="0">
              <a:buNone/>
              <a:defRPr sz="1802" b="1"/>
            </a:lvl4pPr>
            <a:lvl5pPr marL="2059229" indent="0">
              <a:buNone/>
              <a:defRPr sz="1802" b="1"/>
            </a:lvl5pPr>
            <a:lvl6pPr marL="2574036" indent="0">
              <a:buNone/>
              <a:defRPr sz="1802" b="1"/>
            </a:lvl6pPr>
            <a:lvl7pPr marL="3088843" indent="0">
              <a:buNone/>
              <a:defRPr sz="1802" b="1"/>
            </a:lvl7pPr>
            <a:lvl8pPr marL="3603650" indent="0">
              <a:buNone/>
              <a:defRPr sz="1802" b="1"/>
            </a:lvl8pPr>
            <a:lvl9pPr marL="4118458" indent="0">
              <a:buNone/>
              <a:defRPr sz="1802" b="1"/>
            </a:lvl9pPr>
          </a:lstStyle>
          <a:p>
            <a:pPr lvl="0"/>
            <a:r>
              <a:rPr lang="ja-JP" altLang="en-US" smtClean="0"/>
              <a:t>マスター テキストの書式設定</a:t>
            </a:r>
          </a:p>
        </p:txBody>
      </p:sp>
      <p:sp>
        <p:nvSpPr>
          <p:cNvPr id="6" name="Content Placeholder 5"/>
          <p:cNvSpPr>
            <a:spLocks noGrp="1"/>
          </p:cNvSpPr>
          <p:nvPr>
            <p:ph sz="quarter" idx="4"/>
          </p:nvPr>
        </p:nvSpPr>
        <p:spPr>
          <a:xfrm>
            <a:off x="5212616" y="6680200"/>
            <a:ext cx="4377364" cy="982556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723DEF6-F1F1-4098-AC5E-A0FDD8BB07EC}" type="datetimeFigureOut">
              <a:rPr kumimoji="1" lang="ja-JP" altLang="en-US" smtClean="0"/>
              <a:t>2020/5/8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3B70B6C-BD41-448A-A7CB-62D5FB7E755E}" type="slidenum">
              <a:rPr kumimoji="1" lang="ja-JP" altLang="en-US" smtClean="0"/>
              <a:t>‹#›</a:t>
            </a:fld>
            <a:endParaRPr kumimoji="1" lang="ja-JP" altLang="en-US"/>
          </a:p>
        </p:txBody>
      </p:sp>
    </p:spTree>
    <p:extLst>
      <p:ext uri="{BB962C8B-B14F-4D97-AF65-F5344CB8AC3E}">
        <p14:creationId xmlns:p14="http://schemas.microsoft.com/office/powerpoint/2010/main" val="172476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9723DEF6-F1F1-4098-AC5E-A0FDD8BB07EC}" type="datetimeFigureOut">
              <a:rPr kumimoji="1" lang="ja-JP" altLang="en-US" smtClean="0"/>
              <a:t>2020/5/8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3B70B6C-BD41-448A-A7CB-62D5FB7E755E}" type="slidenum">
              <a:rPr kumimoji="1" lang="ja-JP" altLang="en-US" smtClean="0"/>
              <a:t>‹#›</a:t>
            </a:fld>
            <a:endParaRPr kumimoji="1" lang="ja-JP" altLang="en-US"/>
          </a:p>
        </p:txBody>
      </p:sp>
    </p:spTree>
    <p:extLst>
      <p:ext uri="{BB962C8B-B14F-4D97-AF65-F5344CB8AC3E}">
        <p14:creationId xmlns:p14="http://schemas.microsoft.com/office/powerpoint/2010/main" val="219132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23DEF6-F1F1-4098-AC5E-A0FDD8BB07EC}" type="datetimeFigureOut">
              <a:rPr kumimoji="1" lang="ja-JP" altLang="en-US" smtClean="0"/>
              <a:t>2020/5/8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3B70B6C-BD41-448A-A7CB-62D5FB7E755E}" type="slidenum">
              <a:rPr kumimoji="1" lang="ja-JP" altLang="en-US" smtClean="0"/>
              <a:t>‹#›</a:t>
            </a:fld>
            <a:endParaRPr kumimoji="1" lang="ja-JP" altLang="en-US"/>
          </a:p>
        </p:txBody>
      </p:sp>
    </p:spTree>
    <p:extLst>
      <p:ext uri="{BB962C8B-B14F-4D97-AF65-F5344CB8AC3E}">
        <p14:creationId xmlns:p14="http://schemas.microsoft.com/office/powerpoint/2010/main" val="471660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09227" y="1219200"/>
            <a:ext cx="3320897" cy="4267200"/>
          </a:xfrm>
        </p:spPr>
        <p:txBody>
          <a:bodyPr anchor="b"/>
          <a:lstStyle>
            <a:lvl1pPr>
              <a:defRPr sz="3603"/>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377364" y="2633138"/>
            <a:ext cx="5212616" cy="12996333"/>
          </a:xfrm>
        </p:spPr>
        <p:txBody>
          <a:bodyPr/>
          <a:lstStyle>
            <a:lvl1pPr>
              <a:defRPr sz="3603"/>
            </a:lvl1pPr>
            <a:lvl2pPr>
              <a:defRPr sz="3153"/>
            </a:lvl2pPr>
            <a:lvl3pPr>
              <a:defRPr sz="2702"/>
            </a:lvl3pPr>
            <a:lvl4pPr>
              <a:defRPr sz="2252"/>
            </a:lvl4pPr>
            <a:lvl5pPr>
              <a:defRPr sz="2252"/>
            </a:lvl5pPr>
            <a:lvl6pPr>
              <a:defRPr sz="2252"/>
            </a:lvl6pPr>
            <a:lvl7pPr>
              <a:defRPr sz="2252"/>
            </a:lvl7pPr>
            <a:lvl8pPr>
              <a:defRPr sz="2252"/>
            </a:lvl8pPr>
            <a:lvl9pPr>
              <a:defRPr sz="2252"/>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709227" y="5486400"/>
            <a:ext cx="3320897" cy="10164235"/>
          </a:xfrm>
        </p:spPr>
        <p:txBody>
          <a:bodyPr/>
          <a:lstStyle>
            <a:lvl1pPr marL="0" indent="0">
              <a:buNone/>
              <a:defRPr sz="1802"/>
            </a:lvl1pPr>
            <a:lvl2pPr marL="514807" indent="0">
              <a:buNone/>
              <a:defRPr sz="1576"/>
            </a:lvl2pPr>
            <a:lvl3pPr marL="1029614" indent="0">
              <a:buNone/>
              <a:defRPr sz="1351"/>
            </a:lvl3pPr>
            <a:lvl4pPr marL="1544422" indent="0">
              <a:buNone/>
              <a:defRPr sz="1126"/>
            </a:lvl4pPr>
            <a:lvl5pPr marL="2059229" indent="0">
              <a:buNone/>
              <a:defRPr sz="1126"/>
            </a:lvl5pPr>
            <a:lvl6pPr marL="2574036" indent="0">
              <a:buNone/>
              <a:defRPr sz="1126"/>
            </a:lvl6pPr>
            <a:lvl7pPr marL="3088843" indent="0">
              <a:buNone/>
              <a:defRPr sz="1126"/>
            </a:lvl7pPr>
            <a:lvl8pPr marL="3603650" indent="0">
              <a:buNone/>
              <a:defRPr sz="1126"/>
            </a:lvl8pPr>
            <a:lvl9pPr marL="4118458" indent="0">
              <a:buNone/>
              <a:defRPr sz="1126"/>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723DEF6-F1F1-4098-AC5E-A0FDD8BB07EC}" type="datetimeFigureOut">
              <a:rPr kumimoji="1" lang="ja-JP" altLang="en-US" smtClean="0"/>
              <a:t>2020/5/8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3B70B6C-BD41-448A-A7CB-62D5FB7E755E}" type="slidenum">
              <a:rPr kumimoji="1" lang="ja-JP" altLang="en-US" smtClean="0"/>
              <a:t>‹#›</a:t>
            </a:fld>
            <a:endParaRPr kumimoji="1" lang="ja-JP" altLang="en-US"/>
          </a:p>
        </p:txBody>
      </p:sp>
    </p:spTree>
    <p:extLst>
      <p:ext uri="{BB962C8B-B14F-4D97-AF65-F5344CB8AC3E}">
        <p14:creationId xmlns:p14="http://schemas.microsoft.com/office/powerpoint/2010/main" val="2463891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09227" y="1219200"/>
            <a:ext cx="3320897" cy="4267200"/>
          </a:xfrm>
        </p:spPr>
        <p:txBody>
          <a:bodyPr anchor="b"/>
          <a:lstStyle>
            <a:lvl1pPr>
              <a:defRPr sz="3603"/>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377364" y="2633138"/>
            <a:ext cx="5212616" cy="12996333"/>
          </a:xfrm>
        </p:spPr>
        <p:txBody>
          <a:bodyPr anchor="t"/>
          <a:lstStyle>
            <a:lvl1pPr marL="0" indent="0">
              <a:buNone/>
              <a:defRPr sz="3603"/>
            </a:lvl1pPr>
            <a:lvl2pPr marL="514807" indent="0">
              <a:buNone/>
              <a:defRPr sz="3153"/>
            </a:lvl2pPr>
            <a:lvl3pPr marL="1029614" indent="0">
              <a:buNone/>
              <a:defRPr sz="2702"/>
            </a:lvl3pPr>
            <a:lvl4pPr marL="1544422" indent="0">
              <a:buNone/>
              <a:defRPr sz="2252"/>
            </a:lvl4pPr>
            <a:lvl5pPr marL="2059229" indent="0">
              <a:buNone/>
              <a:defRPr sz="2252"/>
            </a:lvl5pPr>
            <a:lvl6pPr marL="2574036" indent="0">
              <a:buNone/>
              <a:defRPr sz="2252"/>
            </a:lvl6pPr>
            <a:lvl7pPr marL="3088843" indent="0">
              <a:buNone/>
              <a:defRPr sz="2252"/>
            </a:lvl7pPr>
            <a:lvl8pPr marL="3603650" indent="0">
              <a:buNone/>
              <a:defRPr sz="2252"/>
            </a:lvl8pPr>
            <a:lvl9pPr marL="4118458" indent="0">
              <a:buNone/>
              <a:defRPr sz="2252"/>
            </a:lvl9pPr>
          </a:lstStyle>
          <a:p>
            <a:r>
              <a:rPr lang="ja-JP" altLang="en-US" smtClean="0"/>
              <a:t>図を追加</a:t>
            </a:r>
            <a:endParaRPr lang="en-US" dirty="0"/>
          </a:p>
        </p:txBody>
      </p:sp>
      <p:sp>
        <p:nvSpPr>
          <p:cNvPr id="4" name="Text Placeholder 3"/>
          <p:cNvSpPr>
            <a:spLocks noGrp="1"/>
          </p:cNvSpPr>
          <p:nvPr>
            <p:ph type="body" sz="half" idx="2"/>
          </p:nvPr>
        </p:nvSpPr>
        <p:spPr>
          <a:xfrm>
            <a:off x="709227" y="5486400"/>
            <a:ext cx="3320897" cy="10164235"/>
          </a:xfrm>
        </p:spPr>
        <p:txBody>
          <a:bodyPr/>
          <a:lstStyle>
            <a:lvl1pPr marL="0" indent="0">
              <a:buNone/>
              <a:defRPr sz="1802"/>
            </a:lvl1pPr>
            <a:lvl2pPr marL="514807" indent="0">
              <a:buNone/>
              <a:defRPr sz="1576"/>
            </a:lvl2pPr>
            <a:lvl3pPr marL="1029614" indent="0">
              <a:buNone/>
              <a:defRPr sz="1351"/>
            </a:lvl3pPr>
            <a:lvl4pPr marL="1544422" indent="0">
              <a:buNone/>
              <a:defRPr sz="1126"/>
            </a:lvl4pPr>
            <a:lvl5pPr marL="2059229" indent="0">
              <a:buNone/>
              <a:defRPr sz="1126"/>
            </a:lvl5pPr>
            <a:lvl6pPr marL="2574036" indent="0">
              <a:buNone/>
              <a:defRPr sz="1126"/>
            </a:lvl6pPr>
            <a:lvl7pPr marL="3088843" indent="0">
              <a:buNone/>
              <a:defRPr sz="1126"/>
            </a:lvl7pPr>
            <a:lvl8pPr marL="3603650" indent="0">
              <a:buNone/>
              <a:defRPr sz="1126"/>
            </a:lvl8pPr>
            <a:lvl9pPr marL="4118458" indent="0">
              <a:buNone/>
              <a:defRPr sz="1126"/>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723DEF6-F1F1-4098-AC5E-A0FDD8BB07EC}" type="datetimeFigureOut">
              <a:rPr kumimoji="1" lang="ja-JP" altLang="en-US" smtClean="0"/>
              <a:t>2020/5/8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3B70B6C-BD41-448A-A7CB-62D5FB7E755E}" type="slidenum">
              <a:rPr kumimoji="1" lang="ja-JP" altLang="en-US" smtClean="0"/>
              <a:t>‹#›</a:t>
            </a:fld>
            <a:endParaRPr kumimoji="1" lang="ja-JP" altLang="en-US"/>
          </a:p>
        </p:txBody>
      </p:sp>
    </p:spTree>
    <p:extLst>
      <p:ext uri="{BB962C8B-B14F-4D97-AF65-F5344CB8AC3E}">
        <p14:creationId xmlns:p14="http://schemas.microsoft.com/office/powerpoint/2010/main" val="248481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7886" y="973671"/>
            <a:ext cx="8880753" cy="3534835"/>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07886" y="4868333"/>
            <a:ext cx="8880753" cy="1160356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07886" y="16950271"/>
            <a:ext cx="2316718" cy="973667"/>
          </a:xfrm>
          <a:prstGeom prst="rect">
            <a:avLst/>
          </a:prstGeom>
        </p:spPr>
        <p:txBody>
          <a:bodyPr vert="horz" lIns="91440" tIns="45720" rIns="91440" bIns="45720" rtlCol="0" anchor="ctr"/>
          <a:lstStyle>
            <a:lvl1pPr algn="l">
              <a:defRPr sz="1351">
                <a:solidFill>
                  <a:schemeClr val="tx1">
                    <a:tint val="75000"/>
                  </a:schemeClr>
                </a:solidFill>
              </a:defRPr>
            </a:lvl1pPr>
          </a:lstStyle>
          <a:p>
            <a:fld id="{9723DEF6-F1F1-4098-AC5E-A0FDD8BB07EC}" type="datetimeFigureOut">
              <a:rPr kumimoji="1" lang="ja-JP" altLang="en-US" smtClean="0"/>
              <a:t>2020/5/8</a:t>
            </a:fld>
            <a:endParaRPr kumimoji="1" lang="ja-JP" altLang="en-US"/>
          </a:p>
        </p:txBody>
      </p:sp>
      <p:sp>
        <p:nvSpPr>
          <p:cNvPr id="5" name="Footer Placeholder 4"/>
          <p:cNvSpPr>
            <a:spLocks noGrp="1"/>
          </p:cNvSpPr>
          <p:nvPr>
            <p:ph type="ftr" sz="quarter" idx="3"/>
          </p:nvPr>
        </p:nvSpPr>
        <p:spPr>
          <a:xfrm>
            <a:off x="3410724" y="16950271"/>
            <a:ext cx="3475077" cy="973667"/>
          </a:xfrm>
          <a:prstGeom prst="rect">
            <a:avLst/>
          </a:prstGeom>
        </p:spPr>
        <p:txBody>
          <a:bodyPr vert="horz" lIns="91440" tIns="45720" rIns="91440" bIns="45720" rtlCol="0" anchor="ctr"/>
          <a:lstStyle>
            <a:lvl1pPr algn="ctr">
              <a:defRPr sz="1351">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271921" y="16950271"/>
            <a:ext cx="2316718" cy="973667"/>
          </a:xfrm>
          <a:prstGeom prst="rect">
            <a:avLst/>
          </a:prstGeom>
        </p:spPr>
        <p:txBody>
          <a:bodyPr vert="horz" lIns="91440" tIns="45720" rIns="91440" bIns="45720" rtlCol="0" anchor="ctr"/>
          <a:lstStyle>
            <a:lvl1pPr algn="r">
              <a:defRPr sz="1351">
                <a:solidFill>
                  <a:schemeClr val="tx1">
                    <a:tint val="75000"/>
                  </a:schemeClr>
                </a:solidFill>
              </a:defRPr>
            </a:lvl1pPr>
          </a:lstStyle>
          <a:p>
            <a:fld id="{F3B70B6C-BD41-448A-A7CB-62D5FB7E755E}" type="slidenum">
              <a:rPr kumimoji="1" lang="ja-JP" altLang="en-US" smtClean="0"/>
              <a:t>‹#›</a:t>
            </a:fld>
            <a:endParaRPr kumimoji="1" lang="ja-JP" altLang="en-US"/>
          </a:p>
        </p:txBody>
      </p:sp>
    </p:spTree>
    <p:extLst>
      <p:ext uri="{BB962C8B-B14F-4D97-AF65-F5344CB8AC3E}">
        <p14:creationId xmlns:p14="http://schemas.microsoft.com/office/powerpoint/2010/main" val="361267837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029614" rtl="0" eaLnBrk="1" latinLnBrk="0" hangingPunct="1">
        <a:lnSpc>
          <a:spcPct val="90000"/>
        </a:lnSpc>
        <a:spcBef>
          <a:spcPct val="0"/>
        </a:spcBef>
        <a:buNone/>
        <a:defRPr kumimoji="1" sz="4954" kern="1200">
          <a:solidFill>
            <a:schemeClr val="tx1"/>
          </a:solidFill>
          <a:latin typeface="+mj-lt"/>
          <a:ea typeface="+mj-ea"/>
          <a:cs typeface="+mj-cs"/>
        </a:defRPr>
      </a:lvl1pPr>
    </p:titleStyle>
    <p:bodyStyle>
      <a:lvl1pPr marL="257404" indent="-257404" algn="l" defTabSz="1029614" rtl="0" eaLnBrk="1" latinLnBrk="0" hangingPunct="1">
        <a:lnSpc>
          <a:spcPct val="90000"/>
        </a:lnSpc>
        <a:spcBef>
          <a:spcPts val="1126"/>
        </a:spcBef>
        <a:buFont typeface="Arial" panose="020B0604020202020204" pitchFamily="34" charset="0"/>
        <a:buChar char="•"/>
        <a:defRPr kumimoji="1" sz="3153" kern="1200">
          <a:solidFill>
            <a:schemeClr val="tx1"/>
          </a:solidFill>
          <a:latin typeface="+mn-lt"/>
          <a:ea typeface="+mn-ea"/>
          <a:cs typeface="+mn-cs"/>
        </a:defRPr>
      </a:lvl1pPr>
      <a:lvl2pPr marL="772211" indent="-257404" algn="l" defTabSz="1029614" rtl="0" eaLnBrk="1" latinLnBrk="0" hangingPunct="1">
        <a:lnSpc>
          <a:spcPct val="90000"/>
        </a:lnSpc>
        <a:spcBef>
          <a:spcPts val="563"/>
        </a:spcBef>
        <a:buFont typeface="Arial" panose="020B0604020202020204" pitchFamily="34" charset="0"/>
        <a:buChar char="•"/>
        <a:defRPr kumimoji="1" sz="2702" kern="1200">
          <a:solidFill>
            <a:schemeClr val="tx1"/>
          </a:solidFill>
          <a:latin typeface="+mn-lt"/>
          <a:ea typeface="+mn-ea"/>
          <a:cs typeface="+mn-cs"/>
        </a:defRPr>
      </a:lvl2pPr>
      <a:lvl3pPr marL="1287018" indent="-257404" algn="l" defTabSz="1029614" rtl="0" eaLnBrk="1" latinLnBrk="0" hangingPunct="1">
        <a:lnSpc>
          <a:spcPct val="90000"/>
        </a:lnSpc>
        <a:spcBef>
          <a:spcPts val="563"/>
        </a:spcBef>
        <a:buFont typeface="Arial" panose="020B0604020202020204" pitchFamily="34" charset="0"/>
        <a:buChar char="•"/>
        <a:defRPr kumimoji="1" sz="2252" kern="1200">
          <a:solidFill>
            <a:schemeClr val="tx1"/>
          </a:solidFill>
          <a:latin typeface="+mn-lt"/>
          <a:ea typeface="+mn-ea"/>
          <a:cs typeface="+mn-cs"/>
        </a:defRPr>
      </a:lvl3pPr>
      <a:lvl4pPr marL="1801825" indent="-257404" algn="l" defTabSz="1029614" rtl="0" eaLnBrk="1" latinLnBrk="0" hangingPunct="1">
        <a:lnSpc>
          <a:spcPct val="90000"/>
        </a:lnSpc>
        <a:spcBef>
          <a:spcPts val="563"/>
        </a:spcBef>
        <a:buFont typeface="Arial" panose="020B0604020202020204" pitchFamily="34" charset="0"/>
        <a:buChar char="•"/>
        <a:defRPr kumimoji="1" sz="2027" kern="1200">
          <a:solidFill>
            <a:schemeClr val="tx1"/>
          </a:solidFill>
          <a:latin typeface="+mn-lt"/>
          <a:ea typeface="+mn-ea"/>
          <a:cs typeface="+mn-cs"/>
        </a:defRPr>
      </a:lvl4pPr>
      <a:lvl5pPr marL="2316632" indent="-257404" algn="l" defTabSz="1029614" rtl="0" eaLnBrk="1" latinLnBrk="0" hangingPunct="1">
        <a:lnSpc>
          <a:spcPct val="90000"/>
        </a:lnSpc>
        <a:spcBef>
          <a:spcPts val="563"/>
        </a:spcBef>
        <a:buFont typeface="Arial" panose="020B0604020202020204" pitchFamily="34" charset="0"/>
        <a:buChar char="•"/>
        <a:defRPr kumimoji="1" sz="2027" kern="1200">
          <a:solidFill>
            <a:schemeClr val="tx1"/>
          </a:solidFill>
          <a:latin typeface="+mn-lt"/>
          <a:ea typeface="+mn-ea"/>
          <a:cs typeface="+mn-cs"/>
        </a:defRPr>
      </a:lvl5pPr>
      <a:lvl6pPr marL="2831440" indent="-257404" algn="l" defTabSz="1029614" rtl="0" eaLnBrk="1" latinLnBrk="0" hangingPunct="1">
        <a:lnSpc>
          <a:spcPct val="90000"/>
        </a:lnSpc>
        <a:spcBef>
          <a:spcPts val="563"/>
        </a:spcBef>
        <a:buFont typeface="Arial" panose="020B0604020202020204" pitchFamily="34" charset="0"/>
        <a:buChar char="•"/>
        <a:defRPr kumimoji="1" sz="2027" kern="1200">
          <a:solidFill>
            <a:schemeClr val="tx1"/>
          </a:solidFill>
          <a:latin typeface="+mn-lt"/>
          <a:ea typeface="+mn-ea"/>
          <a:cs typeface="+mn-cs"/>
        </a:defRPr>
      </a:lvl6pPr>
      <a:lvl7pPr marL="3346247" indent="-257404" algn="l" defTabSz="1029614" rtl="0" eaLnBrk="1" latinLnBrk="0" hangingPunct="1">
        <a:lnSpc>
          <a:spcPct val="90000"/>
        </a:lnSpc>
        <a:spcBef>
          <a:spcPts val="563"/>
        </a:spcBef>
        <a:buFont typeface="Arial" panose="020B0604020202020204" pitchFamily="34" charset="0"/>
        <a:buChar char="•"/>
        <a:defRPr kumimoji="1" sz="2027" kern="1200">
          <a:solidFill>
            <a:schemeClr val="tx1"/>
          </a:solidFill>
          <a:latin typeface="+mn-lt"/>
          <a:ea typeface="+mn-ea"/>
          <a:cs typeface="+mn-cs"/>
        </a:defRPr>
      </a:lvl7pPr>
      <a:lvl8pPr marL="3861054" indent="-257404" algn="l" defTabSz="1029614" rtl="0" eaLnBrk="1" latinLnBrk="0" hangingPunct="1">
        <a:lnSpc>
          <a:spcPct val="90000"/>
        </a:lnSpc>
        <a:spcBef>
          <a:spcPts val="563"/>
        </a:spcBef>
        <a:buFont typeface="Arial" panose="020B0604020202020204" pitchFamily="34" charset="0"/>
        <a:buChar char="•"/>
        <a:defRPr kumimoji="1" sz="2027" kern="1200">
          <a:solidFill>
            <a:schemeClr val="tx1"/>
          </a:solidFill>
          <a:latin typeface="+mn-lt"/>
          <a:ea typeface="+mn-ea"/>
          <a:cs typeface="+mn-cs"/>
        </a:defRPr>
      </a:lvl8pPr>
      <a:lvl9pPr marL="4375861" indent="-257404" algn="l" defTabSz="1029614" rtl="0" eaLnBrk="1" latinLnBrk="0" hangingPunct="1">
        <a:lnSpc>
          <a:spcPct val="90000"/>
        </a:lnSpc>
        <a:spcBef>
          <a:spcPts val="563"/>
        </a:spcBef>
        <a:buFont typeface="Arial" panose="020B0604020202020204" pitchFamily="34" charset="0"/>
        <a:buChar char="•"/>
        <a:defRPr kumimoji="1" sz="2027" kern="1200">
          <a:solidFill>
            <a:schemeClr val="tx1"/>
          </a:solidFill>
          <a:latin typeface="+mn-lt"/>
          <a:ea typeface="+mn-ea"/>
          <a:cs typeface="+mn-cs"/>
        </a:defRPr>
      </a:lvl9pPr>
    </p:bodyStyle>
    <p:otherStyle>
      <a:defPPr>
        <a:defRPr lang="en-US"/>
      </a:defPPr>
      <a:lvl1pPr marL="0" algn="l" defTabSz="1029614" rtl="0" eaLnBrk="1" latinLnBrk="0" hangingPunct="1">
        <a:defRPr kumimoji="1" sz="2027" kern="1200">
          <a:solidFill>
            <a:schemeClr val="tx1"/>
          </a:solidFill>
          <a:latin typeface="+mn-lt"/>
          <a:ea typeface="+mn-ea"/>
          <a:cs typeface="+mn-cs"/>
        </a:defRPr>
      </a:lvl1pPr>
      <a:lvl2pPr marL="514807" algn="l" defTabSz="1029614" rtl="0" eaLnBrk="1" latinLnBrk="0" hangingPunct="1">
        <a:defRPr kumimoji="1" sz="2027" kern="1200">
          <a:solidFill>
            <a:schemeClr val="tx1"/>
          </a:solidFill>
          <a:latin typeface="+mn-lt"/>
          <a:ea typeface="+mn-ea"/>
          <a:cs typeface="+mn-cs"/>
        </a:defRPr>
      </a:lvl2pPr>
      <a:lvl3pPr marL="1029614" algn="l" defTabSz="1029614" rtl="0" eaLnBrk="1" latinLnBrk="0" hangingPunct="1">
        <a:defRPr kumimoji="1" sz="2027" kern="1200">
          <a:solidFill>
            <a:schemeClr val="tx1"/>
          </a:solidFill>
          <a:latin typeface="+mn-lt"/>
          <a:ea typeface="+mn-ea"/>
          <a:cs typeface="+mn-cs"/>
        </a:defRPr>
      </a:lvl3pPr>
      <a:lvl4pPr marL="1544422" algn="l" defTabSz="1029614" rtl="0" eaLnBrk="1" latinLnBrk="0" hangingPunct="1">
        <a:defRPr kumimoji="1" sz="2027" kern="1200">
          <a:solidFill>
            <a:schemeClr val="tx1"/>
          </a:solidFill>
          <a:latin typeface="+mn-lt"/>
          <a:ea typeface="+mn-ea"/>
          <a:cs typeface="+mn-cs"/>
        </a:defRPr>
      </a:lvl4pPr>
      <a:lvl5pPr marL="2059229" algn="l" defTabSz="1029614" rtl="0" eaLnBrk="1" latinLnBrk="0" hangingPunct="1">
        <a:defRPr kumimoji="1" sz="2027" kern="1200">
          <a:solidFill>
            <a:schemeClr val="tx1"/>
          </a:solidFill>
          <a:latin typeface="+mn-lt"/>
          <a:ea typeface="+mn-ea"/>
          <a:cs typeface="+mn-cs"/>
        </a:defRPr>
      </a:lvl5pPr>
      <a:lvl6pPr marL="2574036" algn="l" defTabSz="1029614" rtl="0" eaLnBrk="1" latinLnBrk="0" hangingPunct="1">
        <a:defRPr kumimoji="1" sz="2027" kern="1200">
          <a:solidFill>
            <a:schemeClr val="tx1"/>
          </a:solidFill>
          <a:latin typeface="+mn-lt"/>
          <a:ea typeface="+mn-ea"/>
          <a:cs typeface="+mn-cs"/>
        </a:defRPr>
      </a:lvl6pPr>
      <a:lvl7pPr marL="3088843" algn="l" defTabSz="1029614" rtl="0" eaLnBrk="1" latinLnBrk="0" hangingPunct="1">
        <a:defRPr kumimoji="1" sz="2027" kern="1200">
          <a:solidFill>
            <a:schemeClr val="tx1"/>
          </a:solidFill>
          <a:latin typeface="+mn-lt"/>
          <a:ea typeface="+mn-ea"/>
          <a:cs typeface="+mn-cs"/>
        </a:defRPr>
      </a:lvl7pPr>
      <a:lvl8pPr marL="3603650" algn="l" defTabSz="1029614" rtl="0" eaLnBrk="1" latinLnBrk="0" hangingPunct="1">
        <a:defRPr kumimoji="1" sz="2027" kern="1200">
          <a:solidFill>
            <a:schemeClr val="tx1"/>
          </a:solidFill>
          <a:latin typeface="+mn-lt"/>
          <a:ea typeface="+mn-ea"/>
          <a:cs typeface="+mn-cs"/>
        </a:defRPr>
      </a:lvl8pPr>
      <a:lvl9pPr marL="4118458" algn="l" defTabSz="1029614" rtl="0" eaLnBrk="1" latinLnBrk="0" hangingPunct="1">
        <a:defRPr kumimoji="1" sz="202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meti.go.jp/english/index.html"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p:cNvSpPr/>
          <p:nvPr/>
        </p:nvSpPr>
        <p:spPr>
          <a:xfrm>
            <a:off x="638667" y="149294"/>
            <a:ext cx="8897721" cy="461665"/>
          </a:xfrm>
          <a:prstGeom prst="rect">
            <a:avLst/>
          </a:prstGeom>
          <a:solidFill>
            <a:srgbClr val="FF0000"/>
          </a:solidFill>
        </p:spPr>
        <p:txBody>
          <a:bodyPr wrap="square">
            <a:spAutoFit/>
          </a:bodyPr>
          <a:lstStyle/>
          <a:p>
            <a:r>
              <a:rPr lang="en-US" altLang="ja-JP" sz="2400" dirty="0" smtClean="0">
                <a:solidFill>
                  <a:schemeClr val="bg1"/>
                </a:solidFill>
                <a:latin typeface="Meiryo UI" panose="020B0604030504040204" pitchFamily="50" charset="-128"/>
                <a:ea typeface="Meiryo UI" panose="020B0604030504040204" pitchFamily="50" charset="-128"/>
              </a:rPr>
              <a:t>Dear Prefectural Residents</a:t>
            </a:r>
            <a:endParaRPr lang="ja-JP" altLang="en-US" sz="2400" dirty="0">
              <a:solidFill>
                <a:schemeClr val="bg1"/>
              </a:solidFill>
              <a:latin typeface="Meiryo UI" panose="020B0604030504040204" pitchFamily="50" charset="-128"/>
              <a:ea typeface="Meiryo UI" panose="020B0604030504040204" pitchFamily="50" charset="-128"/>
            </a:endParaRPr>
          </a:p>
        </p:txBody>
      </p:sp>
      <p:sp>
        <p:nvSpPr>
          <p:cNvPr id="28" name="テキスト ボックス 27"/>
          <p:cNvSpPr txBox="1"/>
          <p:nvPr/>
        </p:nvSpPr>
        <p:spPr>
          <a:xfrm>
            <a:off x="563820" y="715148"/>
            <a:ext cx="9186750" cy="1846659"/>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rPr>
              <a:t>　</a:t>
            </a:r>
            <a:r>
              <a:rPr kumimoji="1" lang="en-US" altLang="ja-JP" sz="1600" dirty="0" smtClean="0">
                <a:latin typeface="Meiryo UI" panose="020B0604030504040204" pitchFamily="50" charset="-128"/>
                <a:ea typeface="Meiryo UI" panose="020B0604030504040204" pitchFamily="50" charset="-128"/>
              </a:rPr>
              <a:t>COVID-19 is rapidly spreading across the world, and many cases of infection are being reported within Japan as well. Since February 26, individuals in Gifu Prefecture have also tested positive for COVID-19. </a:t>
            </a:r>
          </a:p>
          <a:p>
            <a:r>
              <a:rPr kumimoji="1" lang="en-US" altLang="ja-JP" sz="1600" dirty="0" smtClean="0">
                <a:latin typeface="Meiryo UI" panose="020B0604030504040204" pitchFamily="50" charset="-128"/>
                <a:ea typeface="Meiryo UI" panose="020B0604030504040204" pitchFamily="50" charset="-128"/>
              </a:rPr>
              <a:t>	Accordingly, please be sure to check the latest updates regarding COVID-19, and take measures to prevent the spread of infection. If you have a persistent fever or cold-like symptoms, fatigue, or difficulty breathing, please contact the consultation points below before visiting a doctor. </a:t>
            </a:r>
            <a:endParaRPr kumimoji="1" lang="ja-JP" altLang="en-US" sz="2000" dirty="0">
              <a:latin typeface="BIZ UDPゴシック" panose="020B0400000000000000" pitchFamily="50" charset="-128"/>
              <a:ea typeface="BIZ UDPゴシック" panose="020B0400000000000000" pitchFamily="50" charset="-128"/>
            </a:endParaRPr>
          </a:p>
        </p:txBody>
      </p:sp>
      <p:sp>
        <p:nvSpPr>
          <p:cNvPr id="4" name="正方形/長方形 3"/>
          <p:cNvSpPr/>
          <p:nvPr/>
        </p:nvSpPr>
        <p:spPr>
          <a:xfrm>
            <a:off x="674447" y="3475646"/>
            <a:ext cx="8897014" cy="6192054"/>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graphicFrame>
        <p:nvGraphicFramePr>
          <p:cNvPr id="30" name="表 29"/>
          <p:cNvGraphicFramePr>
            <a:graphicFrameLocks noGrp="1"/>
          </p:cNvGraphicFramePr>
          <p:nvPr>
            <p:extLst>
              <p:ext uri="{D42A27DB-BD31-4B8C-83A1-F6EECF244321}">
                <p14:modId xmlns:p14="http://schemas.microsoft.com/office/powerpoint/2010/main" val="2430502822"/>
              </p:ext>
            </p:extLst>
          </p:nvPr>
        </p:nvGraphicFramePr>
        <p:xfrm>
          <a:off x="905266" y="3594581"/>
          <a:ext cx="8316000" cy="4872456"/>
        </p:xfrm>
        <a:graphic>
          <a:graphicData uri="http://schemas.openxmlformats.org/drawingml/2006/table">
            <a:tbl>
              <a:tblPr firstRow="1" bandRow="1">
                <a:tableStyleId>{5C22544A-7EE6-4342-B048-85BDC9FD1C3A}</a:tableStyleId>
              </a:tblPr>
              <a:tblGrid>
                <a:gridCol w="3446932">
                  <a:extLst>
                    <a:ext uri="{9D8B030D-6E8A-4147-A177-3AD203B41FA5}">
                      <a16:colId xmlns="" xmlns:a16="http://schemas.microsoft.com/office/drawing/2014/main" val="286654322"/>
                    </a:ext>
                  </a:extLst>
                </a:gridCol>
                <a:gridCol w="2501900">
                  <a:extLst>
                    <a:ext uri="{9D8B030D-6E8A-4147-A177-3AD203B41FA5}">
                      <a16:colId xmlns="" xmlns:a16="http://schemas.microsoft.com/office/drawing/2014/main" val="3537980158"/>
                    </a:ext>
                  </a:extLst>
                </a:gridCol>
                <a:gridCol w="2367168"/>
              </a:tblGrid>
              <a:tr h="268451">
                <a:tc gridSpan="3">
                  <a:txBody>
                    <a:bodyPr/>
                    <a:lstStyle/>
                    <a:p>
                      <a:pPr algn="ctr"/>
                      <a:endParaRPr kumimoji="1" lang="ja-JP" altLang="en-US" sz="1200" b="1" dirty="0">
                        <a:solidFill>
                          <a:schemeClr val="tx1"/>
                        </a:solidFill>
                        <a:latin typeface="BIZ UDPゴシック" panose="020B0400000000000000" pitchFamily="50" charset="-128"/>
                        <a:ea typeface="BIZ UDPゴシック" panose="020B0400000000000000" pitchFamily="50" charset="-128"/>
                      </a:endParaRPr>
                    </a:p>
                  </a:txBody>
                  <a:tcPr>
                    <a:lnB w="12700" cap="flat" cmpd="sng" algn="ctr">
                      <a:noFill/>
                      <a:prstDash val="solid"/>
                      <a:round/>
                      <a:headEnd type="none" w="med" len="med"/>
                      <a:tailEnd type="none" w="med" len="med"/>
                    </a:lnB>
                    <a:noFill/>
                  </a:tcPr>
                </a:tc>
                <a:tc hMerge="1">
                  <a:txBody>
                    <a:bodyPr/>
                    <a:lstStyle/>
                    <a:p>
                      <a:endParaRPr kumimoji="1" lang="ja-JP" altLang="en-US" sz="1050" b="0" dirty="0">
                        <a:solidFill>
                          <a:schemeClr val="tx1"/>
                        </a:solidFill>
                      </a:endParaRPr>
                    </a:p>
                  </a:txBody>
                  <a:tcPr>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 xmlns:a16="http://schemas.microsoft.com/office/drawing/2014/main" val="2659882118"/>
                  </a:ext>
                </a:extLst>
              </a:tr>
              <a:tr h="296776">
                <a:tc>
                  <a:txBody>
                    <a:bodyPr/>
                    <a:lstStyle/>
                    <a:p>
                      <a:pPr marL="0" indent="85725" algn="ctr"/>
                      <a:r>
                        <a:rPr kumimoji="1" lang="en-US" altLang="ja-JP" sz="1400" b="0" dirty="0" smtClean="0">
                          <a:solidFill>
                            <a:schemeClr val="bg1"/>
                          </a:solidFill>
                          <a:latin typeface="Meiryo UI" panose="020B0604030504040204" pitchFamily="50" charset="-128"/>
                          <a:ea typeface="Meiryo UI" panose="020B0604030504040204" pitchFamily="50" charset="-128"/>
                        </a:rPr>
                        <a:t>Public</a:t>
                      </a:r>
                      <a:r>
                        <a:rPr kumimoji="1" lang="en-US" altLang="ja-JP" sz="1400" b="0" baseline="0" dirty="0" smtClean="0">
                          <a:solidFill>
                            <a:schemeClr val="bg1"/>
                          </a:solidFill>
                          <a:latin typeface="Meiryo UI" panose="020B0604030504040204" pitchFamily="50" charset="-128"/>
                          <a:ea typeface="Meiryo UI" panose="020B0604030504040204" pitchFamily="50" charset="-128"/>
                        </a:rPr>
                        <a:t> Health Center </a:t>
                      </a:r>
                      <a:r>
                        <a:rPr kumimoji="1" lang="en-US" altLang="ja-JP" sz="1400" b="0" i="1" baseline="0" dirty="0" smtClean="0">
                          <a:solidFill>
                            <a:schemeClr val="bg1"/>
                          </a:solidFill>
                          <a:latin typeface="Meiryo UI" panose="020B0604030504040204" pitchFamily="50" charset="-128"/>
                          <a:ea typeface="Meiryo UI" panose="020B0604030504040204" pitchFamily="50" charset="-128"/>
                        </a:rPr>
                        <a:t>(</a:t>
                      </a:r>
                      <a:r>
                        <a:rPr kumimoji="1" lang="en-US" altLang="ja-JP" sz="1400" b="0" i="1" baseline="0" dirty="0" err="1" smtClean="0">
                          <a:solidFill>
                            <a:schemeClr val="bg1"/>
                          </a:solidFill>
                          <a:latin typeface="Meiryo UI" panose="020B0604030504040204" pitchFamily="50" charset="-128"/>
                          <a:ea typeface="Meiryo UI" panose="020B0604030504040204" pitchFamily="50" charset="-128"/>
                        </a:rPr>
                        <a:t>hokenjo</a:t>
                      </a:r>
                      <a:r>
                        <a:rPr kumimoji="1" lang="en-US" altLang="ja-JP" sz="1400" b="0" i="1" baseline="0" dirty="0" smtClean="0">
                          <a:solidFill>
                            <a:schemeClr val="bg1"/>
                          </a:solidFill>
                          <a:latin typeface="Meiryo UI" panose="020B0604030504040204" pitchFamily="50" charset="-128"/>
                          <a:ea typeface="Meiryo UI" panose="020B0604030504040204" pitchFamily="50" charset="-128"/>
                        </a:rPr>
                        <a:t>)</a:t>
                      </a:r>
                      <a:endParaRPr kumimoji="1" lang="ja-JP" altLang="en-US" sz="1400" b="0" dirty="0">
                        <a:solidFill>
                          <a:schemeClr val="bg1"/>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5353"/>
                    </a:solidFill>
                  </a:tcPr>
                </a:tc>
                <a:tc>
                  <a:txBody>
                    <a:bodyPr/>
                    <a:lstStyle/>
                    <a:p>
                      <a:pPr algn="ctr"/>
                      <a:r>
                        <a:rPr kumimoji="1" lang="en-US" altLang="ja-JP" sz="1400" b="0" dirty="0" smtClean="0">
                          <a:solidFill>
                            <a:schemeClr val="bg1"/>
                          </a:solidFill>
                          <a:latin typeface="Meiryo UI" panose="020B0604030504040204" pitchFamily="50" charset="-128"/>
                          <a:ea typeface="Meiryo UI" panose="020B0604030504040204" pitchFamily="50" charset="-128"/>
                        </a:rPr>
                        <a:t>Phone Number</a:t>
                      </a:r>
                      <a:endParaRPr kumimoji="1" lang="ja-JP" altLang="en-US" sz="1600" b="0" dirty="0">
                        <a:solidFill>
                          <a:schemeClr val="bg1"/>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5353"/>
                    </a:solidFill>
                  </a:tcPr>
                </a:tc>
                <a:tc>
                  <a:txBody>
                    <a:bodyPr/>
                    <a:lstStyle/>
                    <a:p>
                      <a:pPr algn="ctr"/>
                      <a:r>
                        <a:rPr kumimoji="1" lang="en-US" altLang="ja-JP" sz="1400" b="0" dirty="0" smtClean="0">
                          <a:solidFill>
                            <a:schemeClr val="bg1"/>
                          </a:solidFill>
                          <a:latin typeface="Meiryo UI" panose="020B0604030504040204" pitchFamily="50" charset="-128"/>
                          <a:ea typeface="Meiryo UI" panose="020B0604030504040204" pitchFamily="50" charset="-128"/>
                        </a:rPr>
                        <a:t>Fax</a:t>
                      </a:r>
                      <a:endParaRPr kumimoji="1" lang="ja-JP" altLang="en-US" sz="1600" b="0" dirty="0">
                        <a:solidFill>
                          <a:schemeClr val="bg1"/>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5353"/>
                    </a:solidFill>
                  </a:tcPr>
                </a:tc>
                <a:extLst>
                  <a:ext uri="{0D108BD9-81ED-4DB2-BD59-A6C34878D82A}">
                    <a16:rowId xmlns="" xmlns:a16="http://schemas.microsoft.com/office/drawing/2014/main" val="1370469954"/>
                  </a:ext>
                </a:extLst>
              </a:tr>
              <a:tr h="267099">
                <a:tc rowSpan="2">
                  <a:txBody>
                    <a:bodyPr/>
                    <a:lstStyle/>
                    <a:p>
                      <a:pPr marL="0" indent="85725" algn="ctr"/>
                      <a:r>
                        <a:rPr kumimoji="1" lang="en-US" altLang="ja-JP" sz="1200" b="0" dirty="0" smtClean="0">
                          <a:solidFill>
                            <a:schemeClr val="tx1"/>
                          </a:solidFill>
                          <a:latin typeface="Meiryo UI" panose="020B0604030504040204" pitchFamily="50" charset="-128"/>
                          <a:ea typeface="Meiryo UI" panose="020B0604030504040204" pitchFamily="50" charset="-128"/>
                        </a:rPr>
                        <a:t>Gifu Prefectural</a:t>
                      </a:r>
                      <a:r>
                        <a:rPr kumimoji="1" lang="en-US" altLang="ja-JP" sz="1200" b="0" baseline="0" dirty="0" smtClean="0">
                          <a:solidFill>
                            <a:schemeClr val="tx1"/>
                          </a:solidFill>
                          <a:latin typeface="Meiryo UI" panose="020B0604030504040204" pitchFamily="50" charset="-128"/>
                          <a:ea typeface="Meiryo UI" panose="020B0604030504040204" pitchFamily="50" charset="-128"/>
                        </a:rPr>
                        <a:t> Government Public Health and Medical Treatment Division</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rPr>
                        <a:t>058-272-8860</a:t>
                      </a:r>
                      <a:endParaRPr kumimoji="1" lang="ja-JP" altLang="en-US" sz="1200" dirty="0">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rPr>
                        <a:t>058-278-2624</a:t>
                      </a:r>
                      <a:endParaRPr kumimoji="1" lang="ja-JP" altLang="en-US" sz="1200" dirty="0">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363807898"/>
                  </a:ext>
                </a:extLst>
              </a:tr>
              <a:tr h="267099">
                <a:tc vMerge="1">
                  <a:txBody>
                    <a:bodyPr/>
                    <a:lstStyle/>
                    <a:p>
                      <a:pPr marL="0" indent="85725" algn="ctr"/>
                      <a:endParaRPr kumimoji="1" lang="ja-JP" altLang="en-US" sz="1600" b="0" dirty="0">
                        <a:solidFill>
                          <a:schemeClr val="tx1"/>
                        </a:solidFill>
                        <a:latin typeface="BIZ UDPゴシック" panose="020B0400000000000000" pitchFamily="50" charset="-128"/>
                        <a:ea typeface="BIZ UDPゴシック" panose="020B0400000000000000" pitchFamily="50" charset="-128"/>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a:r>
                        <a:rPr kumimoji="1" lang="en-US" altLang="ja-JP" sz="1200" dirty="0" smtClean="0">
                          <a:latin typeface="Meiryo UI" panose="020B0604030504040204" pitchFamily="50" charset="-128"/>
                          <a:ea typeface="Meiryo UI" panose="020B0604030504040204" pitchFamily="50" charset="-128"/>
                        </a:rPr>
                        <a:t>Email c11223@pref.gifu.lg.jp</a:t>
                      </a:r>
                      <a:endParaRPr kumimoji="1" lang="ja-JP" altLang="en-US" sz="1200" dirty="0">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extLst>
                  <a:ext uri="{0D108BD9-81ED-4DB2-BD59-A6C34878D82A}">
                    <a16:rowId xmlns="" xmlns:a16="http://schemas.microsoft.com/office/drawing/2014/main" val="4272085540"/>
                  </a:ext>
                </a:extLst>
              </a:tr>
              <a:tr h="267099">
                <a:tc>
                  <a:txBody>
                    <a:bodyPr/>
                    <a:lstStyle/>
                    <a:p>
                      <a:pPr marL="0" indent="85725" algn="ctr"/>
                      <a:r>
                        <a:rPr kumimoji="1" lang="en-US" altLang="ja-JP" sz="1200" b="0" dirty="0" smtClean="0">
                          <a:solidFill>
                            <a:schemeClr val="tx1"/>
                          </a:solidFill>
                          <a:latin typeface="Meiryo UI" panose="020B0604030504040204" pitchFamily="50" charset="-128"/>
                          <a:ea typeface="Meiryo UI" panose="020B0604030504040204" pitchFamily="50" charset="-128"/>
                        </a:rPr>
                        <a:t>Gifu Public Health Center</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kumimoji="1" lang="en-US" altLang="ja-JP" sz="1200" b="0" dirty="0">
                          <a:solidFill>
                            <a:schemeClr val="tx1"/>
                          </a:solidFill>
                          <a:latin typeface="Meiryo UI" panose="020B0604030504040204" pitchFamily="50" charset="-128"/>
                          <a:ea typeface="Meiryo UI" panose="020B0604030504040204" pitchFamily="50" charset="-128"/>
                        </a:rPr>
                        <a:t>058-380-3004</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kumimoji="1" lang="en-US" altLang="ja-JP" sz="1200" b="0" dirty="0">
                          <a:solidFill>
                            <a:schemeClr val="tx1"/>
                          </a:solidFill>
                          <a:latin typeface="Meiryo UI" panose="020B0604030504040204" pitchFamily="50" charset="-128"/>
                          <a:ea typeface="Meiryo UI" panose="020B0604030504040204" pitchFamily="50" charset="-128"/>
                        </a:rPr>
                        <a:t> 058-371-1233</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 xmlns:a16="http://schemas.microsoft.com/office/drawing/2014/main" val="1116299368"/>
                  </a:ext>
                </a:extLst>
              </a:tr>
              <a:tr h="395516">
                <a:tc>
                  <a:txBody>
                    <a:bodyPr/>
                    <a:lstStyle/>
                    <a:p>
                      <a:pPr marL="0" indent="85725" algn="ctr"/>
                      <a:r>
                        <a:rPr kumimoji="1" lang="en-US" altLang="ja-JP" sz="1200" b="0" dirty="0" smtClean="0">
                          <a:solidFill>
                            <a:schemeClr val="tx1"/>
                          </a:solidFill>
                          <a:latin typeface="Meiryo UI" panose="020B0604030504040204" pitchFamily="50" charset="-128"/>
                          <a:ea typeface="Meiryo UI" panose="020B0604030504040204" pitchFamily="50" charset="-128"/>
                        </a:rPr>
                        <a:t>Seino Public Health</a:t>
                      </a:r>
                      <a:r>
                        <a:rPr kumimoji="1" lang="en-US" altLang="ja-JP" sz="1200" b="0" baseline="0" dirty="0" smtClean="0">
                          <a:solidFill>
                            <a:schemeClr val="tx1"/>
                          </a:solidFill>
                          <a:latin typeface="Meiryo UI" panose="020B0604030504040204" pitchFamily="50" charset="-128"/>
                          <a:ea typeface="Meiryo UI" panose="020B0604030504040204" pitchFamily="50" charset="-128"/>
                        </a:rPr>
                        <a:t> Center</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0" dirty="0" smtClean="0">
                          <a:solidFill>
                            <a:schemeClr val="tx1"/>
                          </a:solidFill>
                          <a:latin typeface="Meiryo UI" panose="020B0604030504040204" pitchFamily="50" charset="-128"/>
                          <a:ea typeface="Meiryo UI" panose="020B0604030504040204" pitchFamily="50" charset="-128"/>
                        </a:rPr>
                        <a:t>0584-73-1111</a:t>
                      </a:r>
                      <a:r>
                        <a:rPr kumimoji="1" lang="en-US" altLang="ja-JP" sz="1200" b="0" baseline="0" dirty="0" smtClean="0">
                          <a:solidFill>
                            <a:schemeClr val="tx1"/>
                          </a:solidFill>
                          <a:latin typeface="Meiryo UI" panose="020B0604030504040204" pitchFamily="50" charset="-128"/>
                          <a:ea typeface="Meiryo UI" panose="020B0604030504040204" pitchFamily="50" charset="-128"/>
                        </a:rPr>
                        <a:t> (</a:t>
                      </a:r>
                      <a:r>
                        <a:rPr kumimoji="1" lang="en-US" altLang="ja-JP" sz="1200" b="0" dirty="0" smtClean="0">
                          <a:solidFill>
                            <a:schemeClr val="tx1"/>
                          </a:solidFill>
                          <a:latin typeface="Meiryo UI" panose="020B0604030504040204" pitchFamily="50" charset="-128"/>
                          <a:ea typeface="Meiryo UI" panose="020B0604030504040204" pitchFamily="50" charset="-128"/>
                        </a:rPr>
                        <a:t>extension 273</a:t>
                      </a:r>
                      <a:r>
                        <a:rPr kumimoji="1" lang="en-US" altLang="ja-JP" sz="1200" b="0" dirty="0">
                          <a:solidFill>
                            <a:schemeClr val="tx1"/>
                          </a:solidFill>
                          <a:latin typeface="Meiryo UI" panose="020B0604030504040204" pitchFamily="50" charset="-128"/>
                          <a:ea typeface="Meiryo UI" panose="020B0604030504040204" pitchFamily="50" charset="-128"/>
                        </a:rPr>
                        <a:t>)</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0" dirty="0">
                          <a:solidFill>
                            <a:schemeClr val="tx1"/>
                          </a:solidFill>
                          <a:latin typeface="Meiryo UI" panose="020B0604030504040204" pitchFamily="50" charset="-128"/>
                          <a:ea typeface="Meiryo UI" panose="020B0604030504040204" pitchFamily="50" charset="-128"/>
                        </a:rPr>
                        <a:t> 0584-74-9334</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511225752"/>
                  </a:ext>
                </a:extLst>
              </a:tr>
              <a:tr h="395516">
                <a:tc>
                  <a:txBody>
                    <a:bodyPr/>
                    <a:lstStyle/>
                    <a:p>
                      <a:pPr marL="0" indent="85725" algn="ctr"/>
                      <a:r>
                        <a:rPr kumimoji="1" lang="en-US" altLang="ja-JP" sz="1200" b="0" dirty="0" smtClean="0">
                          <a:solidFill>
                            <a:schemeClr val="tx1"/>
                          </a:solidFill>
                          <a:latin typeface="Meiryo UI" panose="020B0604030504040204" pitchFamily="50" charset="-128"/>
                          <a:ea typeface="Meiryo UI" panose="020B0604030504040204" pitchFamily="50" charset="-128"/>
                        </a:rPr>
                        <a:t>Seki</a:t>
                      </a:r>
                      <a:r>
                        <a:rPr kumimoji="1" lang="en-US" altLang="ja-JP" sz="1200" b="0" baseline="0" dirty="0" smtClean="0">
                          <a:solidFill>
                            <a:schemeClr val="tx1"/>
                          </a:solidFill>
                          <a:latin typeface="Meiryo UI" panose="020B0604030504040204" pitchFamily="50" charset="-128"/>
                          <a:ea typeface="Meiryo UI" panose="020B0604030504040204" pitchFamily="50" charset="-128"/>
                        </a:rPr>
                        <a:t> Public Health Center</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kumimoji="1" lang="en-US" altLang="ja-JP" sz="1200" b="0" dirty="0" smtClean="0">
                          <a:solidFill>
                            <a:schemeClr val="tx1"/>
                          </a:solidFill>
                          <a:latin typeface="Meiryo UI" panose="020B0604030504040204" pitchFamily="50" charset="-128"/>
                          <a:ea typeface="Meiryo UI" panose="020B0604030504040204" pitchFamily="50" charset="-128"/>
                        </a:rPr>
                        <a:t>0575-33-4011 </a:t>
                      </a:r>
                      <a:r>
                        <a:rPr kumimoji="1" lang="en-US" altLang="ja-JP" sz="1200" b="0" baseline="0" dirty="0" smtClean="0">
                          <a:solidFill>
                            <a:schemeClr val="tx1"/>
                          </a:solidFill>
                          <a:latin typeface="Meiryo UI" panose="020B0604030504040204" pitchFamily="50" charset="-128"/>
                          <a:ea typeface="Meiryo UI" panose="020B0604030504040204" pitchFamily="50" charset="-128"/>
                        </a:rPr>
                        <a:t>(</a:t>
                      </a:r>
                      <a:r>
                        <a:rPr kumimoji="1" lang="en-US" altLang="ja-JP" sz="1200" b="0" dirty="0" smtClean="0">
                          <a:solidFill>
                            <a:schemeClr val="tx1"/>
                          </a:solidFill>
                          <a:latin typeface="Meiryo UI" panose="020B0604030504040204" pitchFamily="50" charset="-128"/>
                          <a:ea typeface="Meiryo UI" panose="020B0604030504040204" pitchFamily="50" charset="-128"/>
                        </a:rPr>
                        <a:t>extension 360</a:t>
                      </a:r>
                      <a:r>
                        <a:rPr kumimoji="1" lang="en-US" altLang="ja-JP" sz="1200" b="0" dirty="0">
                          <a:solidFill>
                            <a:schemeClr val="tx1"/>
                          </a:solidFill>
                          <a:latin typeface="Meiryo UI" panose="020B0604030504040204" pitchFamily="50" charset="-128"/>
                          <a:ea typeface="Meiryo UI" panose="020B0604030504040204" pitchFamily="50" charset="-128"/>
                        </a:rPr>
                        <a:t>)</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kumimoji="1" lang="en-US" altLang="ja-JP" sz="1200" b="0" dirty="0">
                          <a:solidFill>
                            <a:schemeClr val="tx1"/>
                          </a:solidFill>
                          <a:latin typeface="Meiryo UI" panose="020B0604030504040204" pitchFamily="50" charset="-128"/>
                          <a:ea typeface="Meiryo UI" panose="020B0604030504040204" pitchFamily="50" charset="-128"/>
                        </a:rPr>
                        <a:t> 0575-33-4701</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 xmlns:a16="http://schemas.microsoft.com/office/drawing/2014/main" val="3538638772"/>
                  </a:ext>
                </a:extLst>
              </a:tr>
              <a:tr h="395516">
                <a:tc>
                  <a:txBody>
                    <a:bodyPr/>
                    <a:lstStyle/>
                    <a:p>
                      <a:pPr marL="0" indent="85725" algn="ctr"/>
                      <a:r>
                        <a:rPr kumimoji="1" lang="en-US" altLang="ja-JP" sz="1200" b="0" dirty="0" err="1" smtClean="0">
                          <a:solidFill>
                            <a:schemeClr val="tx1"/>
                          </a:solidFill>
                          <a:latin typeface="Meiryo UI" panose="020B0604030504040204" pitchFamily="50" charset="-128"/>
                          <a:ea typeface="Meiryo UI" panose="020B0604030504040204" pitchFamily="50" charset="-128"/>
                        </a:rPr>
                        <a:t>Kamo</a:t>
                      </a:r>
                      <a:r>
                        <a:rPr kumimoji="1" lang="en-US" altLang="ja-JP" sz="1200" b="0" baseline="0" dirty="0" smtClean="0">
                          <a:solidFill>
                            <a:schemeClr val="tx1"/>
                          </a:solidFill>
                          <a:latin typeface="Meiryo UI" panose="020B0604030504040204" pitchFamily="50" charset="-128"/>
                          <a:ea typeface="Meiryo UI" panose="020B0604030504040204" pitchFamily="50" charset="-128"/>
                        </a:rPr>
                        <a:t> Public Health Center</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0" dirty="0" smtClean="0">
                          <a:solidFill>
                            <a:schemeClr val="tx1"/>
                          </a:solidFill>
                          <a:latin typeface="Meiryo UI" panose="020B0604030504040204" pitchFamily="50" charset="-128"/>
                          <a:ea typeface="Meiryo UI" panose="020B0604030504040204" pitchFamily="50" charset="-128"/>
                        </a:rPr>
                        <a:t>0574-25-3111 </a:t>
                      </a:r>
                      <a:r>
                        <a:rPr kumimoji="1" lang="en-US" altLang="ja-JP" sz="1200" b="0" baseline="0" dirty="0" smtClean="0">
                          <a:solidFill>
                            <a:schemeClr val="tx1"/>
                          </a:solidFill>
                          <a:latin typeface="Meiryo UI" panose="020B0604030504040204" pitchFamily="50" charset="-128"/>
                          <a:ea typeface="Meiryo UI" panose="020B0604030504040204" pitchFamily="50" charset="-128"/>
                        </a:rPr>
                        <a:t>(</a:t>
                      </a:r>
                      <a:r>
                        <a:rPr kumimoji="1" lang="en-US" altLang="ja-JP" sz="1200" b="0" dirty="0" smtClean="0">
                          <a:solidFill>
                            <a:schemeClr val="tx1"/>
                          </a:solidFill>
                          <a:latin typeface="Meiryo UI" panose="020B0604030504040204" pitchFamily="50" charset="-128"/>
                          <a:ea typeface="Meiryo UI" panose="020B0604030504040204" pitchFamily="50" charset="-128"/>
                        </a:rPr>
                        <a:t>extension 358</a:t>
                      </a:r>
                      <a:r>
                        <a:rPr kumimoji="1" lang="en-US" altLang="ja-JP" sz="1200" b="0" dirty="0">
                          <a:solidFill>
                            <a:schemeClr val="tx1"/>
                          </a:solidFill>
                          <a:latin typeface="Meiryo UI" panose="020B0604030504040204" pitchFamily="50" charset="-128"/>
                          <a:ea typeface="Meiryo UI" panose="020B0604030504040204" pitchFamily="50" charset="-128"/>
                        </a:rPr>
                        <a:t>)</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0" dirty="0">
                          <a:solidFill>
                            <a:schemeClr val="tx1"/>
                          </a:solidFill>
                          <a:latin typeface="Meiryo UI" panose="020B0604030504040204" pitchFamily="50" charset="-128"/>
                          <a:ea typeface="Meiryo UI" panose="020B0604030504040204" pitchFamily="50" charset="-128"/>
                        </a:rPr>
                        <a:t> 0574-28-7162</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14950965"/>
                  </a:ext>
                </a:extLst>
              </a:tr>
              <a:tr h="395516">
                <a:tc>
                  <a:txBody>
                    <a:bodyPr/>
                    <a:lstStyle/>
                    <a:p>
                      <a:pPr marL="0" indent="85725" algn="ctr"/>
                      <a:r>
                        <a:rPr kumimoji="1" lang="en-US" altLang="ja-JP" sz="1200" b="0" dirty="0" err="1" smtClean="0">
                          <a:solidFill>
                            <a:schemeClr val="tx1"/>
                          </a:solidFill>
                          <a:latin typeface="Meiryo UI" panose="020B0604030504040204" pitchFamily="50" charset="-128"/>
                          <a:ea typeface="Meiryo UI" panose="020B0604030504040204" pitchFamily="50" charset="-128"/>
                        </a:rPr>
                        <a:t>Ton</a:t>
                      </a:r>
                      <a:r>
                        <a:rPr kumimoji="1" lang="en-US" altLang="ja-JP" sz="1200" b="0" baseline="0" dirty="0" err="1" smtClean="0">
                          <a:solidFill>
                            <a:schemeClr val="tx1"/>
                          </a:solidFill>
                          <a:latin typeface="Meiryo UI" panose="020B0604030504040204" pitchFamily="50" charset="-128"/>
                          <a:ea typeface="Meiryo UI" panose="020B0604030504040204" pitchFamily="50" charset="-128"/>
                        </a:rPr>
                        <a:t>o</a:t>
                      </a:r>
                      <a:r>
                        <a:rPr kumimoji="1" lang="en-US" altLang="ja-JP" sz="1200" b="0" baseline="0" dirty="0" smtClean="0">
                          <a:solidFill>
                            <a:schemeClr val="tx1"/>
                          </a:solidFill>
                          <a:latin typeface="Meiryo UI" panose="020B0604030504040204" pitchFamily="50" charset="-128"/>
                          <a:ea typeface="Meiryo UI" panose="020B0604030504040204" pitchFamily="50" charset="-128"/>
                        </a:rPr>
                        <a:t> Public Health Center</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kumimoji="1" lang="en-US" altLang="ja-JP" sz="1200" b="0" dirty="0" smtClean="0">
                          <a:solidFill>
                            <a:schemeClr val="tx1"/>
                          </a:solidFill>
                          <a:latin typeface="Meiryo UI" panose="020B0604030504040204" pitchFamily="50" charset="-128"/>
                          <a:ea typeface="Meiryo UI" panose="020B0604030504040204" pitchFamily="50" charset="-128"/>
                        </a:rPr>
                        <a:t>0572-23-1111 </a:t>
                      </a:r>
                      <a:r>
                        <a:rPr kumimoji="1" lang="en-US" altLang="ja-JP" sz="1200" b="0" baseline="0" dirty="0" smtClean="0">
                          <a:solidFill>
                            <a:schemeClr val="tx1"/>
                          </a:solidFill>
                          <a:latin typeface="Meiryo UI" panose="020B0604030504040204" pitchFamily="50" charset="-128"/>
                          <a:ea typeface="Meiryo UI" panose="020B0604030504040204" pitchFamily="50" charset="-128"/>
                        </a:rPr>
                        <a:t>(</a:t>
                      </a:r>
                      <a:r>
                        <a:rPr kumimoji="1" lang="en-US" altLang="ja-JP" sz="1200" b="0" dirty="0" smtClean="0">
                          <a:solidFill>
                            <a:schemeClr val="tx1"/>
                          </a:solidFill>
                          <a:latin typeface="Meiryo UI" panose="020B0604030504040204" pitchFamily="50" charset="-128"/>
                          <a:ea typeface="Meiryo UI" panose="020B0604030504040204" pitchFamily="50" charset="-128"/>
                        </a:rPr>
                        <a:t>extension 361</a:t>
                      </a:r>
                      <a:r>
                        <a:rPr kumimoji="1" lang="en-US" altLang="ja-JP" sz="1200" b="0" dirty="0">
                          <a:solidFill>
                            <a:schemeClr val="tx1"/>
                          </a:solidFill>
                          <a:latin typeface="Meiryo UI" panose="020B0604030504040204" pitchFamily="50" charset="-128"/>
                          <a:ea typeface="Meiryo UI" panose="020B0604030504040204" pitchFamily="50" charset="-128"/>
                        </a:rPr>
                        <a:t>)</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kumimoji="1" lang="en-US" altLang="ja-JP" sz="1200" b="0" dirty="0">
                          <a:solidFill>
                            <a:schemeClr val="tx1"/>
                          </a:solidFill>
                          <a:latin typeface="Meiryo UI" panose="020B0604030504040204" pitchFamily="50" charset="-128"/>
                          <a:ea typeface="Meiryo UI" panose="020B0604030504040204" pitchFamily="50" charset="-128"/>
                        </a:rPr>
                        <a:t> 0572-25-6657</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 xmlns:a16="http://schemas.microsoft.com/office/drawing/2014/main" val="3710864975"/>
                  </a:ext>
                </a:extLst>
              </a:tr>
              <a:tr h="395516">
                <a:tc>
                  <a:txBody>
                    <a:bodyPr/>
                    <a:lstStyle/>
                    <a:p>
                      <a:pPr marL="0" indent="85725" algn="ctr"/>
                      <a:r>
                        <a:rPr kumimoji="1" lang="en-US" altLang="ja-JP" sz="1200" b="0" dirty="0" err="1" smtClean="0">
                          <a:solidFill>
                            <a:schemeClr val="tx1"/>
                          </a:solidFill>
                          <a:latin typeface="Meiryo UI" panose="020B0604030504040204" pitchFamily="50" charset="-128"/>
                          <a:ea typeface="Meiryo UI" panose="020B0604030504040204" pitchFamily="50" charset="-128"/>
                        </a:rPr>
                        <a:t>Ena</a:t>
                      </a:r>
                      <a:r>
                        <a:rPr kumimoji="1" lang="en-US" altLang="ja-JP" sz="1200" b="0" baseline="0" dirty="0" smtClean="0">
                          <a:solidFill>
                            <a:schemeClr val="tx1"/>
                          </a:solidFill>
                          <a:latin typeface="Meiryo UI" panose="020B0604030504040204" pitchFamily="50" charset="-128"/>
                          <a:ea typeface="Meiryo UI" panose="020B0604030504040204" pitchFamily="50" charset="-128"/>
                        </a:rPr>
                        <a:t> Public Health Center</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0" dirty="0" smtClean="0">
                          <a:solidFill>
                            <a:schemeClr val="tx1"/>
                          </a:solidFill>
                          <a:latin typeface="Meiryo UI" panose="020B0604030504040204" pitchFamily="50" charset="-128"/>
                          <a:ea typeface="Meiryo UI" panose="020B0604030504040204" pitchFamily="50" charset="-128"/>
                        </a:rPr>
                        <a:t>0573-26-1111 </a:t>
                      </a:r>
                      <a:r>
                        <a:rPr kumimoji="1" lang="en-US" altLang="ja-JP" sz="1200" b="0" baseline="0" dirty="0" smtClean="0">
                          <a:solidFill>
                            <a:schemeClr val="tx1"/>
                          </a:solidFill>
                          <a:latin typeface="Meiryo UI" panose="020B0604030504040204" pitchFamily="50" charset="-128"/>
                          <a:ea typeface="Meiryo UI" panose="020B0604030504040204" pitchFamily="50" charset="-128"/>
                        </a:rPr>
                        <a:t>(</a:t>
                      </a:r>
                      <a:r>
                        <a:rPr kumimoji="1" lang="en-US" altLang="ja-JP" sz="1200" b="0" dirty="0" smtClean="0">
                          <a:solidFill>
                            <a:schemeClr val="tx1"/>
                          </a:solidFill>
                          <a:latin typeface="Meiryo UI" panose="020B0604030504040204" pitchFamily="50" charset="-128"/>
                          <a:ea typeface="Meiryo UI" panose="020B0604030504040204" pitchFamily="50" charset="-128"/>
                        </a:rPr>
                        <a:t>extension 258</a:t>
                      </a:r>
                      <a:r>
                        <a:rPr kumimoji="1" lang="en-US" altLang="ja-JP" sz="1200" b="0" dirty="0">
                          <a:solidFill>
                            <a:schemeClr val="tx1"/>
                          </a:solidFill>
                          <a:latin typeface="Meiryo UI" panose="020B0604030504040204" pitchFamily="50" charset="-128"/>
                          <a:ea typeface="Meiryo UI" panose="020B0604030504040204" pitchFamily="50" charset="-128"/>
                        </a:rPr>
                        <a:t>)</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0" dirty="0">
                          <a:solidFill>
                            <a:schemeClr val="tx1"/>
                          </a:solidFill>
                          <a:latin typeface="Meiryo UI" panose="020B0604030504040204" pitchFamily="50" charset="-128"/>
                          <a:ea typeface="Meiryo UI" panose="020B0604030504040204" pitchFamily="50" charset="-128"/>
                        </a:rPr>
                        <a:t> 0573-25-1174</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59477494"/>
                  </a:ext>
                </a:extLst>
              </a:tr>
              <a:tr h="395516">
                <a:tc>
                  <a:txBody>
                    <a:bodyPr/>
                    <a:lstStyle/>
                    <a:p>
                      <a:pPr marL="0" indent="85725" algn="ctr"/>
                      <a:r>
                        <a:rPr kumimoji="1" lang="en-US" altLang="ja-JP" sz="1200" b="0" dirty="0" err="1" smtClean="0">
                          <a:solidFill>
                            <a:schemeClr val="tx1"/>
                          </a:solidFill>
                          <a:latin typeface="Meiryo UI" panose="020B0604030504040204" pitchFamily="50" charset="-128"/>
                          <a:ea typeface="Meiryo UI" panose="020B0604030504040204" pitchFamily="50" charset="-128"/>
                        </a:rPr>
                        <a:t>Hida</a:t>
                      </a:r>
                      <a:r>
                        <a:rPr kumimoji="1" lang="en-US" altLang="ja-JP" sz="1200" b="0" baseline="0" dirty="0" smtClean="0">
                          <a:solidFill>
                            <a:schemeClr val="tx1"/>
                          </a:solidFill>
                          <a:latin typeface="Meiryo UI" panose="020B0604030504040204" pitchFamily="50" charset="-128"/>
                          <a:ea typeface="Meiryo UI" panose="020B0604030504040204" pitchFamily="50" charset="-128"/>
                        </a:rPr>
                        <a:t> Public Health Center</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kumimoji="1" lang="en-US" altLang="ja-JP" sz="1200" b="0" dirty="0" smtClean="0">
                          <a:solidFill>
                            <a:schemeClr val="tx1"/>
                          </a:solidFill>
                          <a:latin typeface="Meiryo UI" panose="020B0604030504040204" pitchFamily="50" charset="-128"/>
                          <a:ea typeface="Meiryo UI" panose="020B0604030504040204" pitchFamily="50" charset="-128"/>
                        </a:rPr>
                        <a:t>0577-33-1111 </a:t>
                      </a:r>
                      <a:r>
                        <a:rPr kumimoji="1" lang="en-US" altLang="ja-JP" sz="1200" b="0" baseline="0" dirty="0" smtClean="0">
                          <a:solidFill>
                            <a:schemeClr val="tx1"/>
                          </a:solidFill>
                          <a:latin typeface="Meiryo UI" panose="020B0604030504040204" pitchFamily="50" charset="-128"/>
                          <a:ea typeface="Meiryo UI" panose="020B0604030504040204" pitchFamily="50" charset="-128"/>
                        </a:rPr>
                        <a:t>(</a:t>
                      </a:r>
                      <a:r>
                        <a:rPr kumimoji="1" lang="en-US" altLang="ja-JP" sz="1200" b="0" dirty="0" smtClean="0">
                          <a:solidFill>
                            <a:schemeClr val="tx1"/>
                          </a:solidFill>
                          <a:latin typeface="Meiryo UI" panose="020B0604030504040204" pitchFamily="50" charset="-128"/>
                          <a:ea typeface="Meiryo UI" panose="020B0604030504040204" pitchFamily="50" charset="-128"/>
                        </a:rPr>
                        <a:t>extension 309)</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kumimoji="1" lang="en-US" altLang="ja-JP" sz="1200" b="0" dirty="0">
                          <a:solidFill>
                            <a:schemeClr val="tx1"/>
                          </a:solidFill>
                          <a:latin typeface="Meiryo UI" panose="020B0604030504040204" pitchFamily="50" charset="-128"/>
                          <a:ea typeface="Meiryo UI" panose="020B0604030504040204" pitchFamily="50" charset="-128"/>
                        </a:rPr>
                        <a:t> 0577-34-8327</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 xmlns:a16="http://schemas.microsoft.com/office/drawing/2014/main" val="3679496198"/>
                  </a:ext>
                </a:extLst>
              </a:tr>
              <a:tr h="267099">
                <a:tc>
                  <a:txBody>
                    <a:bodyPr/>
                    <a:lstStyle/>
                    <a:p>
                      <a:pPr marL="0" indent="85725" algn="ctr"/>
                      <a:r>
                        <a:rPr kumimoji="1" lang="en-US" altLang="ja-JP" sz="1200" b="0" dirty="0" smtClean="0">
                          <a:solidFill>
                            <a:schemeClr val="tx1"/>
                          </a:solidFill>
                          <a:latin typeface="Meiryo UI" panose="020B0604030504040204" pitchFamily="50" charset="-128"/>
                          <a:ea typeface="Meiryo UI" panose="020B0604030504040204" pitchFamily="50" charset="-128"/>
                        </a:rPr>
                        <a:t>Gifu City Public Health Center</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0" smtClean="0">
                          <a:solidFill>
                            <a:schemeClr val="tx1"/>
                          </a:solidFill>
                          <a:latin typeface="Meiryo UI" panose="020B0604030504040204" pitchFamily="50" charset="-128"/>
                          <a:ea typeface="Meiryo UI" panose="020B0604030504040204" pitchFamily="50" charset="-128"/>
                        </a:rPr>
                        <a:t>058-252-0393</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0" dirty="0">
                          <a:solidFill>
                            <a:schemeClr val="tx1"/>
                          </a:solidFill>
                          <a:latin typeface="Meiryo UI" panose="020B0604030504040204" pitchFamily="50" charset="-128"/>
                          <a:ea typeface="Meiryo UI" panose="020B0604030504040204" pitchFamily="50" charset="-128"/>
                        </a:rPr>
                        <a:t> 058-252-0639</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323156288"/>
                  </a:ext>
                </a:extLst>
              </a:tr>
              <a:tr h="267099">
                <a:tc>
                  <a:txBody>
                    <a:bodyPr/>
                    <a:lstStyle/>
                    <a:p>
                      <a:pPr marL="0" indent="85725" algn="ctr"/>
                      <a:r>
                        <a:rPr kumimoji="1" lang="en-US" altLang="ja-JP" sz="1200" b="0" dirty="0" smtClean="0">
                          <a:solidFill>
                            <a:schemeClr val="tx1"/>
                          </a:solidFill>
                          <a:latin typeface="Meiryo UI" panose="020B0604030504040204" pitchFamily="50" charset="-128"/>
                          <a:ea typeface="Meiryo UI" panose="020B0604030504040204" pitchFamily="50" charset="-128"/>
                        </a:rPr>
                        <a:t>Gifu City Central Residents Health Center</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a:r>
                        <a:rPr kumimoji="1" lang="en-US" altLang="ja-JP" sz="1200" b="0" dirty="0" smtClean="0">
                          <a:solidFill>
                            <a:schemeClr val="tx1"/>
                          </a:solidFill>
                          <a:latin typeface="Meiryo UI" panose="020B0604030504040204" pitchFamily="50" charset="-128"/>
                          <a:ea typeface="Meiryo UI" panose="020B0604030504040204" pitchFamily="50" charset="-128"/>
                        </a:rPr>
                        <a:t>058-252-0632</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a:r>
                        <a:rPr kumimoji="1" lang="en-US" altLang="ja-JP" sz="1200" b="0" dirty="0" smtClean="0">
                          <a:solidFill>
                            <a:schemeClr val="tx1"/>
                          </a:solidFill>
                          <a:latin typeface="Meiryo UI" panose="020B0604030504040204" pitchFamily="50" charset="-128"/>
                          <a:ea typeface="Meiryo UI" panose="020B0604030504040204" pitchFamily="50" charset="-128"/>
                        </a:rPr>
                        <a:t>058-252-0638</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extLst>
                  <a:ext uri="{0D108BD9-81ED-4DB2-BD59-A6C34878D82A}">
                    <a16:rowId xmlns="" xmlns:a16="http://schemas.microsoft.com/office/drawing/2014/main" val="279370319"/>
                  </a:ext>
                </a:extLst>
              </a:tr>
              <a:tr h="267099">
                <a:tc>
                  <a:txBody>
                    <a:bodyPr/>
                    <a:lstStyle/>
                    <a:p>
                      <a:pPr marL="0" indent="85725" algn="ctr"/>
                      <a:r>
                        <a:rPr kumimoji="1" lang="en-US" altLang="ja-JP" sz="1200" b="0" dirty="0" smtClean="0">
                          <a:solidFill>
                            <a:schemeClr val="tx1"/>
                          </a:solidFill>
                          <a:latin typeface="Meiryo UI" panose="020B0604030504040204" pitchFamily="50" charset="-128"/>
                          <a:ea typeface="Meiryo UI" panose="020B0604030504040204" pitchFamily="50" charset="-128"/>
                        </a:rPr>
                        <a:t>Gifu</a:t>
                      </a:r>
                      <a:r>
                        <a:rPr kumimoji="1" lang="en-US" altLang="ja-JP" sz="1200" b="0" baseline="0" dirty="0" smtClean="0">
                          <a:solidFill>
                            <a:schemeClr val="tx1"/>
                          </a:solidFill>
                          <a:latin typeface="Meiryo UI" panose="020B0604030504040204" pitchFamily="50" charset="-128"/>
                          <a:ea typeface="Meiryo UI" panose="020B0604030504040204" pitchFamily="50" charset="-128"/>
                        </a:rPr>
                        <a:t> City South Residents Health Center</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0" dirty="0" smtClean="0">
                          <a:solidFill>
                            <a:schemeClr val="tx1"/>
                          </a:solidFill>
                          <a:latin typeface="Meiryo UI" panose="020B0604030504040204" pitchFamily="50" charset="-128"/>
                          <a:ea typeface="Meiryo UI" panose="020B0604030504040204" pitchFamily="50" charset="-128"/>
                        </a:rPr>
                        <a:t>058-271-8010</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200" b="0" dirty="0" smtClean="0">
                          <a:solidFill>
                            <a:schemeClr val="tx1"/>
                          </a:solidFill>
                          <a:latin typeface="Meiryo UI" panose="020B0604030504040204" pitchFamily="50" charset="-128"/>
                          <a:ea typeface="Meiryo UI" panose="020B0604030504040204" pitchFamily="50" charset="-128"/>
                        </a:rPr>
                        <a:t>058-271-8014</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541507897"/>
                  </a:ext>
                </a:extLst>
              </a:tr>
              <a:tr h="267099">
                <a:tc>
                  <a:txBody>
                    <a:bodyPr/>
                    <a:lstStyle/>
                    <a:p>
                      <a:pPr marL="0" indent="85725" algn="ctr"/>
                      <a:r>
                        <a:rPr kumimoji="1" lang="en-US" altLang="ja-JP" sz="1200" b="0" dirty="0" smtClean="0">
                          <a:solidFill>
                            <a:schemeClr val="tx1"/>
                          </a:solidFill>
                          <a:latin typeface="Meiryo UI" panose="020B0604030504040204" pitchFamily="50" charset="-128"/>
                          <a:ea typeface="Meiryo UI" panose="020B0604030504040204" pitchFamily="50" charset="-128"/>
                        </a:rPr>
                        <a:t>Gifu</a:t>
                      </a:r>
                      <a:r>
                        <a:rPr kumimoji="1" lang="en-US" altLang="ja-JP" sz="1200" b="0" baseline="0" dirty="0" smtClean="0">
                          <a:solidFill>
                            <a:schemeClr val="tx1"/>
                          </a:solidFill>
                          <a:latin typeface="Meiryo UI" panose="020B0604030504040204" pitchFamily="50" charset="-128"/>
                          <a:ea typeface="Meiryo UI" panose="020B0604030504040204" pitchFamily="50" charset="-128"/>
                        </a:rPr>
                        <a:t> City North Residents Health Center</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a:r>
                        <a:rPr kumimoji="1" lang="en-US" altLang="ja-JP" sz="1200" b="0" dirty="0" smtClean="0">
                          <a:solidFill>
                            <a:schemeClr val="tx1"/>
                          </a:solidFill>
                          <a:latin typeface="Meiryo UI" panose="020B0604030504040204" pitchFamily="50" charset="-128"/>
                          <a:ea typeface="Meiryo UI" panose="020B0604030504040204" pitchFamily="50" charset="-128"/>
                        </a:rPr>
                        <a:t>058-232-7681</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tc>
                  <a:txBody>
                    <a:bodyPr/>
                    <a:lstStyle/>
                    <a:p>
                      <a:pPr algn="ctr"/>
                      <a:r>
                        <a:rPr kumimoji="1" lang="en-US" altLang="ja-JP" sz="1200" b="0" dirty="0" smtClean="0">
                          <a:solidFill>
                            <a:schemeClr val="tx1"/>
                          </a:solidFill>
                          <a:latin typeface="Meiryo UI" panose="020B0604030504040204" pitchFamily="50" charset="-128"/>
                          <a:ea typeface="Meiryo UI" panose="020B0604030504040204" pitchFamily="50" charset="-128"/>
                        </a:rPr>
                        <a:t>058-232-7683</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2CC"/>
                    </a:solidFill>
                  </a:tcPr>
                </a:tc>
                <a:extLst>
                  <a:ext uri="{0D108BD9-81ED-4DB2-BD59-A6C34878D82A}">
                    <a16:rowId xmlns="" xmlns:a16="http://schemas.microsoft.com/office/drawing/2014/main" val="2471099982"/>
                  </a:ext>
                </a:extLst>
              </a:tr>
            </a:tbl>
          </a:graphicData>
        </a:graphic>
      </p:graphicFrame>
      <p:sp>
        <p:nvSpPr>
          <p:cNvPr id="6" name="テキスト ボックス 5"/>
          <p:cNvSpPr txBox="1"/>
          <p:nvPr/>
        </p:nvSpPr>
        <p:spPr>
          <a:xfrm>
            <a:off x="1101294" y="8575007"/>
            <a:ext cx="8245906" cy="1138773"/>
          </a:xfrm>
          <a:prstGeom prst="rect">
            <a:avLst/>
          </a:prstGeom>
          <a:noFill/>
        </p:spPr>
        <p:txBody>
          <a:bodyPr wrap="square" rtlCol="0">
            <a:spAutoFit/>
          </a:bodyPr>
          <a:lstStyle/>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　</a:t>
            </a:r>
            <a:r>
              <a:rPr kumimoji="1" lang="en-US" altLang="ja-JP" sz="1200" dirty="0" smtClean="0">
                <a:latin typeface="Meiryo UI" panose="020B0604030504040204" pitchFamily="50" charset="-128"/>
                <a:ea typeface="Meiryo UI" panose="020B0604030504040204" pitchFamily="50" charset="-128"/>
              </a:rPr>
              <a:t>Consultation Hours:</a:t>
            </a:r>
          </a:p>
          <a:p>
            <a:r>
              <a:rPr kumimoji="1" lang="en-US" altLang="ja-JP" sz="1200" dirty="0" smtClean="0">
                <a:latin typeface="Meiryo UI" panose="020B0604030504040204" pitchFamily="50" charset="-128"/>
                <a:ea typeface="Meiryo UI" panose="020B0604030504040204" pitchFamily="50" charset="-128"/>
              </a:rPr>
              <a:t>Prefectural Public Health and Medical Treatment Division and Gifu City Public Health Center: 9:00 to 21:00, weekdays and holidays</a:t>
            </a:r>
            <a:r>
              <a:rPr kumimoji="1" lang="ja-JP" altLang="en-US" sz="1600" dirty="0" smtClean="0">
                <a:latin typeface="Meiryo UI" panose="020B0604030504040204" pitchFamily="50" charset="-128"/>
                <a:ea typeface="Meiryo UI" panose="020B0604030504040204" pitchFamily="50" charset="-128"/>
              </a:rPr>
              <a:t>　　</a:t>
            </a:r>
            <a:r>
              <a:rPr kumimoji="1" lang="ja-JP" altLang="en-US" sz="1600" dirty="0">
                <a:latin typeface="Meiryo UI" panose="020B0604030504040204" pitchFamily="50" charset="-128"/>
                <a:ea typeface="Meiryo UI" panose="020B0604030504040204" pitchFamily="50" charset="-128"/>
              </a:rPr>
              <a:t>　</a:t>
            </a:r>
            <a:endParaRPr kumimoji="1" lang="en-US" altLang="ja-JP" sz="1600" dirty="0" smtClean="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All other health centers: </a:t>
            </a:r>
            <a:r>
              <a:rPr lang="en-US" altLang="ja-JP" sz="1400" dirty="0" smtClean="0"/>
              <a:t>weekdays 9:00 to 17:00  (however, those with symptoms may contact the 8 Public Health Centers </a:t>
            </a:r>
            <a:r>
              <a:rPr lang="en-US" altLang="ja-JP" sz="1400" i="1" dirty="0" smtClean="0"/>
              <a:t>(</a:t>
            </a:r>
            <a:r>
              <a:rPr lang="en-US" altLang="ja-JP" sz="1400" i="1" dirty="0" err="1" smtClean="0"/>
              <a:t>hokenjo</a:t>
            </a:r>
            <a:r>
              <a:rPr lang="en-US" altLang="ja-JP" sz="1400" i="1" dirty="0" smtClean="0"/>
              <a:t>) </a:t>
            </a:r>
            <a:r>
              <a:rPr lang="en-US" altLang="ja-JP" sz="1400" dirty="0" smtClean="0"/>
              <a:t>24 hours a day).</a:t>
            </a:r>
            <a:endParaRPr lang="ja-JP" altLang="ja-JP" sz="1400" dirty="0"/>
          </a:p>
        </p:txBody>
      </p:sp>
      <p:sp>
        <p:nvSpPr>
          <p:cNvPr id="7" name="下矢印 6"/>
          <p:cNvSpPr/>
          <p:nvPr/>
        </p:nvSpPr>
        <p:spPr>
          <a:xfrm>
            <a:off x="1311265" y="9823429"/>
            <a:ext cx="2536603" cy="734218"/>
          </a:xfrm>
          <a:prstGeom prst="down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8" name="テキスト ボックス 7"/>
          <p:cNvSpPr txBox="1"/>
          <p:nvPr/>
        </p:nvSpPr>
        <p:spPr>
          <a:xfrm>
            <a:off x="2023847" y="9833377"/>
            <a:ext cx="1131229" cy="646331"/>
          </a:xfrm>
          <a:prstGeom prst="rect">
            <a:avLst/>
          </a:prstGeom>
          <a:noFill/>
        </p:spPr>
        <p:txBody>
          <a:bodyPr wrap="square" rtlCol="0">
            <a:spAutoFit/>
          </a:bodyPr>
          <a:lstStyle/>
          <a:p>
            <a:pPr algn="ctr"/>
            <a:r>
              <a:rPr kumimoji="1" lang="en-US" altLang="ja-JP" sz="1200" dirty="0" smtClean="0">
                <a:latin typeface="Meiryo UI" panose="020B0604030504040204" pitchFamily="50" charset="-128"/>
                <a:ea typeface="Meiryo UI" panose="020B0604030504040204" pitchFamily="50" charset="-128"/>
              </a:rPr>
              <a:t>Medical </a:t>
            </a:r>
          </a:p>
          <a:p>
            <a:pPr algn="ctr"/>
            <a:r>
              <a:rPr kumimoji="1" lang="en-US" altLang="ja-JP" sz="1200" dirty="0" smtClean="0">
                <a:latin typeface="Meiryo UI" panose="020B0604030504040204" pitchFamily="50" charset="-128"/>
                <a:ea typeface="Meiryo UI" panose="020B0604030504040204" pitchFamily="50" charset="-128"/>
              </a:rPr>
              <a:t>examination,  coordination</a:t>
            </a:r>
            <a:endParaRPr kumimoji="1" lang="ja-JP" altLang="en-US"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3918871" y="9843382"/>
            <a:ext cx="5568993" cy="523220"/>
          </a:xfrm>
          <a:prstGeom prst="rect">
            <a:avLst/>
          </a:prstGeom>
          <a:noFill/>
        </p:spPr>
        <p:txBody>
          <a:bodyPr wrap="square" rtlCol="0">
            <a:spAutoFit/>
          </a:bodyPr>
          <a:lstStyle/>
          <a:p>
            <a:r>
              <a:rPr kumimoji="1" lang="en-US" altLang="ja-JP" sz="1400" dirty="0" smtClean="0">
                <a:latin typeface="Meiryo UI" panose="020B0604030504040204" pitchFamily="50" charset="-128"/>
                <a:ea typeface="Meiryo UI" panose="020B0604030504040204" pitchFamily="50" charset="-128"/>
              </a:rPr>
              <a:t>Those with respiratory symptoms such as a fever or cough who are judged as suspected to have contracted COVID-19.</a:t>
            </a:r>
            <a:endParaRPr kumimoji="1" lang="ja-JP" altLang="en-US" dirty="0">
              <a:latin typeface="BIZ UDPゴシック" panose="020B0400000000000000" pitchFamily="50" charset="-128"/>
              <a:ea typeface="BIZ UDPゴシック" panose="020B0400000000000000" pitchFamily="50" charset="-128"/>
            </a:endParaRPr>
          </a:p>
        </p:txBody>
      </p:sp>
      <p:sp>
        <p:nvSpPr>
          <p:cNvPr id="17" name="正方形/長方形 16"/>
          <p:cNvSpPr/>
          <p:nvPr/>
        </p:nvSpPr>
        <p:spPr>
          <a:xfrm>
            <a:off x="660799" y="10601312"/>
            <a:ext cx="8897014" cy="538447"/>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10" name="テキスト ボックス 9"/>
          <p:cNvSpPr txBox="1"/>
          <p:nvPr/>
        </p:nvSpPr>
        <p:spPr>
          <a:xfrm>
            <a:off x="638668" y="10636761"/>
            <a:ext cx="8849197" cy="523220"/>
          </a:xfrm>
          <a:prstGeom prst="rect">
            <a:avLst/>
          </a:prstGeom>
          <a:no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rPr>
              <a:t>②</a:t>
            </a:r>
            <a:r>
              <a:rPr kumimoji="1" lang="en-US" altLang="ja-JP" sz="1400" dirty="0">
                <a:latin typeface="Meiryo UI" panose="020B0604030504040204" pitchFamily="50" charset="-128"/>
                <a:ea typeface="Meiryo UI" panose="020B0604030504040204" pitchFamily="50" charset="-128"/>
              </a:rPr>
              <a:t> </a:t>
            </a:r>
            <a:r>
              <a:rPr kumimoji="1" lang="en-US" altLang="ja-JP" sz="1400" dirty="0" smtClean="0">
                <a:latin typeface="Meiryo UI" panose="020B0604030504040204" pitchFamily="50" charset="-128"/>
                <a:ea typeface="Meiryo UI" panose="020B0604030504040204" pitchFamily="50" charset="-128"/>
              </a:rPr>
              <a:t>Examination at outpatient </a:t>
            </a:r>
            <a:r>
              <a:rPr kumimoji="1" lang="en-US" altLang="ja-JP" sz="1400" dirty="0">
                <a:latin typeface="Meiryo UI" panose="020B0604030504040204" pitchFamily="50" charset="-128"/>
                <a:ea typeface="Meiryo UI" panose="020B0604030504040204" pitchFamily="50" charset="-128"/>
              </a:rPr>
              <a:t>institution for returnees and those with close </a:t>
            </a:r>
            <a:r>
              <a:rPr kumimoji="1" lang="en-US" altLang="ja-JP" sz="1400" dirty="0" smtClean="0">
                <a:latin typeface="Meiryo UI" panose="020B0604030504040204" pitchFamily="50" charset="-128"/>
                <a:ea typeface="Meiryo UI" panose="020B0604030504040204" pitchFamily="50" charset="-128"/>
              </a:rPr>
              <a:t>contact at medical institutions within the prefecture (23 locations)</a:t>
            </a:r>
            <a:endParaRPr kumimoji="1" lang="en-US" altLang="ja-JP" sz="1400" dirty="0">
              <a:latin typeface="Meiryo UI" panose="020B0604030504040204" pitchFamily="50" charset="-128"/>
              <a:ea typeface="Meiryo UI" panose="020B0604030504040204" pitchFamily="50" charset="-128"/>
            </a:endParaRPr>
          </a:p>
        </p:txBody>
      </p:sp>
      <p:sp>
        <p:nvSpPr>
          <p:cNvPr id="20" name="下矢印 19"/>
          <p:cNvSpPr/>
          <p:nvPr/>
        </p:nvSpPr>
        <p:spPr>
          <a:xfrm>
            <a:off x="1311264" y="11220766"/>
            <a:ext cx="2536603" cy="734218"/>
          </a:xfrm>
          <a:prstGeom prst="down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1" name="テキスト ボックス 20"/>
          <p:cNvSpPr txBox="1"/>
          <p:nvPr/>
        </p:nvSpPr>
        <p:spPr>
          <a:xfrm>
            <a:off x="3967395" y="11219821"/>
            <a:ext cx="5095736" cy="738664"/>
          </a:xfrm>
          <a:prstGeom prst="rect">
            <a:avLst/>
          </a:prstGeom>
          <a:noFill/>
        </p:spPr>
        <p:txBody>
          <a:bodyPr wrap="square" rtlCol="0">
            <a:spAutoFit/>
          </a:bodyPr>
          <a:lstStyle/>
          <a:p>
            <a:r>
              <a:rPr kumimoji="1" lang="en-US" altLang="ja-JP" sz="1400" dirty="0" smtClean="0">
                <a:latin typeface="Meiryo UI" panose="020B0604030504040204" pitchFamily="50" charset="-128"/>
                <a:ea typeface="Meiryo UI" panose="020B0604030504040204" pitchFamily="50" charset="-128"/>
              </a:rPr>
              <a:t>Following a comprehensive examination by a doctor, those judged as strongly suspected to have contracted COVID-19.</a:t>
            </a:r>
          </a:p>
        </p:txBody>
      </p:sp>
      <p:sp>
        <p:nvSpPr>
          <p:cNvPr id="22" name="正方形/長方形 21"/>
          <p:cNvSpPr/>
          <p:nvPr/>
        </p:nvSpPr>
        <p:spPr>
          <a:xfrm>
            <a:off x="639376" y="11992396"/>
            <a:ext cx="8897014" cy="52283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23" name="テキスト ボックス 22"/>
          <p:cNvSpPr txBox="1"/>
          <p:nvPr/>
        </p:nvSpPr>
        <p:spPr>
          <a:xfrm>
            <a:off x="680415" y="12087001"/>
            <a:ext cx="5987921" cy="307777"/>
          </a:xfrm>
          <a:prstGeom prst="rect">
            <a:avLst/>
          </a:prstGeom>
          <a:noFill/>
        </p:spPr>
        <p:txBody>
          <a:bodyPr wrap="none" rtlCol="0">
            <a:spAutoFit/>
          </a:bodyPr>
          <a:lstStyle/>
          <a:p>
            <a:r>
              <a:rPr kumimoji="1" lang="ja-JP" altLang="en-US" sz="1400" dirty="0" smtClean="0">
                <a:latin typeface="Meiryo UI" panose="020B0604030504040204" pitchFamily="50" charset="-128"/>
                <a:ea typeface="Meiryo UI" panose="020B0604030504040204" pitchFamily="50" charset="-128"/>
              </a:rPr>
              <a:t>③</a:t>
            </a:r>
            <a:r>
              <a:rPr kumimoji="1" lang="en-US" altLang="ja-JP" sz="1400" dirty="0" smtClean="0">
                <a:latin typeface="Meiryo UI" panose="020B0604030504040204" pitchFamily="50" charset="-128"/>
                <a:ea typeface="Meiryo UI" panose="020B0604030504040204" pitchFamily="50" charset="-128"/>
              </a:rPr>
              <a:t>Sample collection and recommendation to stay home from work</a:t>
            </a:r>
            <a:endParaRPr kumimoji="1" lang="en-US" altLang="ja-JP" sz="2000" dirty="0">
              <a:solidFill>
                <a:srgbClr val="FF0000"/>
              </a:solidFill>
              <a:latin typeface="BIZ UDPゴシック" panose="020B0400000000000000" pitchFamily="50" charset="-128"/>
              <a:ea typeface="BIZ UDPゴシック" panose="020B0400000000000000" pitchFamily="50" charset="-128"/>
            </a:endParaRPr>
          </a:p>
        </p:txBody>
      </p:sp>
      <p:sp>
        <p:nvSpPr>
          <p:cNvPr id="24" name="正方形/長方形 23"/>
          <p:cNvSpPr/>
          <p:nvPr/>
        </p:nvSpPr>
        <p:spPr>
          <a:xfrm>
            <a:off x="4050086" y="12712198"/>
            <a:ext cx="3861442" cy="307777"/>
          </a:xfrm>
          <a:prstGeom prst="rect">
            <a:avLst/>
          </a:prstGeom>
        </p:spPr>
        <p:txBody>
          <a:bodyPr wrap="none">
            <a:spAutoFit/>
          </a:bodyPr>
          <a:lstStyle/>
          <a:p>
            <a:r>
              <a:rPr kumimoji="1" lang="en-US" altLang="ja-JP" sz="1400" dirty="0" smtClean="0">
                <a:latin typeface="Meiryo UI" panose="020B0604030504040204" pitchFamily="50" charset="-128"/>
                <a:ea typeface="Meiryo UI" panose="020B0604030504040204" pitchFamily="50" charset="-128"/>
              </a:rPr>
              <a:t>Transport of sample by health center staff</a:t>
            </a:r>
            <a:endParaRPr kumimoji="1" lang="ja-JP" altLang="en-US" sz="1400" dirty="0">
              <a:latin typeface="Meiryo UI" panose="020B0604030504040204" pitchFamily="50" charset="-128"/>
              <a:ea typeface="Meiryo UI" panose="020B0604030504040204" pitchFamily="50" charset="-128"/>
            </a:endParaRPr>
          </a:p>
        </p:txBody>
      </p:sp>
      <p:sp>
        <p:nvSpPr>
          <p:cNvPr id="25" name="下矢印 24"/>
          <p:cNvSpPr/>
          <p:nvPr/>
        </p:nvSpPr>
        <p:spPr>
          <a:xfrm>
            <a:off x="1311264" y="12598335"/>
            <a:ext cx="2536603" cy="734218"/>
          </a:xfrm>
          <a:prstGeom prst="down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6" name="正方形/長方形 25"/>
          <p:cNvSpPr/>
          <p:nvPr/>
        </p:nvSpPr>
        <p:spPr>
          <a:xfrm>
            <a:off x="669194" y="13381833"/>
            <a:ext cx="8897014" cy="56933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31" name="テキスト ボックス 30"/>
          <p:cNvSpPr txBox="1"/>
          <p:nvPr/>
        </p:nvSpPr>
        <p:spPr>
          <a:xfrm>
            <a:off x="724400" y="13445482"/>
            <a:ext cx="720134" cy="615553"/>
          </a:xfrm>
          <a:prstGeom prst="rect">
            <a:avLst/>
          </a:prstGeom>
          <a:noFill/>
        </p:spPr>
        <p:txBody>
          <a:bodyPr wrap="none" rtlCol="0">
            <a:spAutoFit/>
          </a:bodyPr>
          <a:lstStyle/>
          <a:p>
            <a:r>
              <a:rPr kumimoji="1" lang="ja-JP" altLang="en-US" sz="1400" dirty="0" smtClean="0">
                <a:latin typeface="Meiryo UI" panose="020B0604030504040204" pitchFamily="50" charset="-128"/>
                <a:ea typeface="Meiryo UI" panose="020B0604030504040204" pitchFamily="50" charset="-128"/>
              </a:rPr>
              <a:t>④</a:t>
            </a:r>
            <a:r>
              <a:rPr kumimoji="1" lang="en-US" altLang="ja-JP" sz="1400" dirty="0" smtClean="0">
                <a:latin typeface="Meiryo UI" panose="020B0604030504040204" pitchFamily="50" charset="-128"/>
                <a:ea typeface="Meiryo UI" panose="020B0604030504040204" pitchFamily="50" charset="-128"/>
              </a:rPr>
              <a:t>Test</a:t>
            </a:r>
          </a:p>
          <a:p>
            <a:endParaRPr kumimoji="1" lang="en-US" altLang="ja-JP" sz="2000" dirty="0">
              <a:latin typeface="BIZ UDPゴシック" panose="020B0400000000000000" pitchFamily="50" charset="-128"/>
              <a:ea typeface="BIZ UDPゴシック" panose="020B0400000000000000" pitchFamily="50" charset="-128"/>
            </a:endParaRPr>
          </a:p>
        </p:txBody>
      </p:sp>
      <p:sp>
        <p:nvSpPr>
          <p:cNvPr id="32" name="正方形/長方形 31"/>
          <p:cNvSpPr/>
          <p:nvPr/>
        </p:nvSpPr>
        <p:spPr>
          <a:xfrm>
            <a:off x="1584940" y="13477711"/>
            <a:ext cx="2679323" cy="307777"/>
          </a:xfrm>
          <a:prstGeom prst="rect">
            <a:avLst/>
          </a:prstGeom>
        </p:spPr>
        <p:txBody>
          <a:bodyPr wrap="none">
            <a:spAutoFit/>
          </a:bodyPr>
          <a:lstStyle/>
          <a:p>
            <a:r>
              <a:rPr kumimoji="1" lang="en-US" altLang="ja-JP" sz="1400" dirty="0" smtClean="0">
                <a:latin typeface="Meiryo UI" panose="020B0604030504040204" pitchFamily="50" charset="-128"/>
                <a:ea typeface="Meiryo UI" panose="020B0604030504040204" pitchFamily="50" charset="-128"/>
              </a:rPr>
              <a:t>(Maximum 80 tests per day)</a:t>
            </a:r>
            <a:endParaRPr kumimoji="1" lang="ja-JP" altLang="en-US" sz="1400" dirty="0">
              <a:latin typeface="Meiryo UI" panose="020B0604030504040204" pitchFamily="50" charset="-128"/>
              <a:ea typeface="Meiryo UI" panose="020B0604030504040204" pitchFamily="50" charset="-128"/>
            </a:endParaRPr>
          </a:p>
        </p:txBody>
      </p:sp>
      <p:sp>
        <p:nvSpPr>
          <p:cNvPr id="33" name="下矢印 32"/>
          <p:cNvSpPr/>
          <p:nvPr/>
        </p:nvSpPr>
        <p:spPr>
          <a:xfrm>
            <a:off x="1270361" y="14016381"/>
            <a:ext cx="2536603" cy="734218"/>
          </a:xfrm>
          <a:prstGeom prst="down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5" name="正方形/長方形 34"/>
          <p:cNvSpPr/>
          <p:nvPr/>
        </p:nvSpPr>
        <p:spPr>
          <a:xfrm>
            <a:off x="4376646" y="13388811"/>
            <a:ext cx="5111220" cy="600164"/>
          </a:xfrm>
          <a:prstGeom prst="rect">
            <a:avLst/>
          </a:prstGeom>
          <a:ln>
            <a:noFill/>
          </a:ln>
        </p:spPr>
        <p:txBody>
          <a:bodyPr wrap="square">
            <a:spAutoFit/>
          </a:bodyPr>
          <a:lstStyle/>
          <a:p>
            <a:r>
              <a:rPr kumimoji="1" lang="en-US" altLang="ja-JP" sz="1100" dirty="0" smtClean="0">
                <a:latin typeface="Meiryo UI" panose="020B0604030504040204" pitchFamily="50" charset="-128"/>
                <a:ea typeface="Meiryo UI" panose="020B0604030504040204" pitchFamily="50" charset="-128"/>
              </a:rPr>
              <a:t>Testing institutions</a:t>
            </a:r>
            <a:r>
              <a:rPr kumimoji="1" lang="en-US" altLang="ja-JP" sz="1100" dirty="0">
                <a:latin typeface="Meiryo UI" panose="020B0604030504040204" pitchFamily="50" charset="-128"/>
                <a:ea typeface="Meiryo UI" panose="020B0604030504040204" pitchFamily="50" charset="-128"/>
              </a:rPr>
              <a:t>: Gifu Prefectural Research Institute for Health and Environmental </a:t>
            </a:r>
            <a:r>
              <a:rPr kumimoji="1" lang="en-US" altLang="ja-JP" sz="1100" dirty="0" smtClean="0">
                <a:latin typeface="Meiryo UI" panose="020B0604030504040204" pitchFamily="50" charset="-128"/>
                <a:ea typeface="Meiryo UI" panose="020B0604030504040204" pitchFamily="50" charset="-128"/>
              </a:rPr>
              <a:t>Sciences </a:t>
            </a:r>
            <a:r>
              <a:rPr kumimoji="1" lang="en-US" altLang="ja-JP" sz="1100" i="1" dirty="0" smtClean="0">
                <a:latin typeface="Meiryo UI" panose="020B0604030504040204" pitchFamily="50" charset="-128"/>
                <a:ea typeface="Meiryo UI" panose="020B0604030504040204" pitchFamily="50" charset="-128"/>
              </a:rPr>
              <a:t>(ken </a:t>
            </a:r>
            <a:r>
              <a:rPr kumimoji="1" lang="en-US" altLang="ja-JP" sz="1100" i="1" dirty="0" err="1" smtClean="0">
                <a:latin typeface="Meiryo UI" panose="020B0604030504040204" pitchFamily="50" charset="-128"/>
                <a:ea typeface="Meiryo UI" panose="020B0604030504040204" pitchFamily="50" charset="-128"/>
              </a:rPr>
              <a:t>hoken</a:t>
            </a:r>
            <a:r>
              <a:rPr kumimoji="1" lang="en-US" altLang="ja-JP" sz="1100" i="1" dirty="0" smtClean="0">
                <a:latin typeface="Meiryo UI" panose="020B0604030504040204" pitchFamily="50" charset="-128"/>
                <a:ea typeface="Meiryo UI" panose="020B0604030504040204" pitchFamily="50" charset="-128"/>
              </a:rPr>
              <a:t> </a:t>
            </a:r>
            <a:r>
              <a:rPr kumimoji="1" lang="en-US" altLang="ja-JP" sz="1100" i="1" dirty="0" err="1" smtClean="0">
                <a:latin typeface="Meiryo UI" panose="020B0604030504040204" pitchFamily="50" charset="-128"/>
                <a:ea typeface="Meiryo UI" panose="020B0604030504040204" pitchFamily="50" charset="-128"/>
              </a:rPr>
              <a:t>kankyo</a:t>
            </a:r>
            <a:r>
              <a:rPr kumimoji="1" lang="en-US" altLang="ja-JP" sz="1100" i="1" dirty="0" smtClean="0">
                <a:latin typeface="Meiryo UI" panose="020B0604030504040204" pitchFamily="50" charset="-128"/>
                <a:ea typeface="Meiryo UI" panose="020B0604030504040204" pitchFamily="50" charset="-128"/>
              </a:rPr>
              <a:t> </a:t>
            </a:r>
            <a:r>
              <a:rPr kumimoji="1" lang="en-US" altLang="ja-JP" sz="1100" i="1" dirty="0" err="1" smtClean="0">
                <a:latin typeface="Meiryo UI" panose="020B0604030504040204" pitchFamily="50" charset="-128"/>
                <a:ea typeface="Meiryo UI" panose="020B0604030504040204" pitchFamily="50" charset="-128"/>
              </a:rPr>
              <a:t>kenkyujo</a:t>
            </a:r>
            <a:r>
              <a:rPr kumimoji="1" lang="en-US" altLang="ja-JP" sz="1100" i="1" dirty="0" smtClean="0">
                <a:latin typeface="Meiryo UI" panose="020B0604030504040204" pitchFamily="50" charset="-128"/>
                <a:ea typeface="Meiryo UI" panose="020B0604030504040204" pitchFamily="50" charset="-128"/>
              </a:rPr>
              <a:t>)</a:t>
            </a:r>
            <a:r>
              <a:rPr kumimoji="1" lang="en-US" altLang="ja-JP" sz="1100" dirty="0" smtClean="0">
                <a:latin typeface="Meiryo UI" panose="020B0604030504040204" pitchFamily="50" charset="-128"/>
                <a:ea typeface="Meiryo UI" panose="020B0604030504040204" pitchFamily="50" charset="-128"/>
              </a:rPr>
              <a:t>, Gifu City Institute of Health Science </a:t>
            </a:r>
            <a:r>
              <a:rPr kumimoji="1" lang="en-US" altLang="ja-JP" sz="1100" i="1" dirty="0" smtClean="0">
                <a:latin typeface="Meiryo UI" panose="020B0604030504040204" pitchFamily="50" charset="-128"/>
                <a:ea typeface="Meiryo UI" panose="020B0604030504040204" pitchFamily="50" charset="-128"/>
              </a:rPr>
              <a:t>(Gifu-</a:t>
            </a:r>
            <a:r>
              <a:rPr kumimoji="1" lang="en-US" altLang="ja-JP" sz="1100" i="1" dirty="0" err="1" smtClean="0">
                <a:latin typeface="Meiryo UI" panose="020B0604030504040204" pitchFamily="50" charset="-128"/>
                <a:ea typeface="Meiryo UI" panose="020B0604030504040204" pitchFamily="50" charset="-128"/>
              </a:rPr>
              <a:t>shi</a:t>
            </a:r>
            <a:r>
              <a:rPr kumimoji="1" lang="en-US" altLang="ja-JP" sz="1100" i="1" dirty="0" smtClean="0">
                <a:latin typeface="Meiryo UI" panose="020B0604030504040204" pitchFamily="50" charset="-128"/>
                <a:ea typeface="Meiryo UI" panose="020B0604030504040204" pitchFamily="50" charset="-128"/>
              </a:rPr>
              <a:t> </a:t>
            </a:r>
            <a:r>
              <a:rPr kumimoji="1" lang="en-US" altLang="ja-JP" sz="1100" i="1" dirty="0" err="1" smtClean="0">
                <a:latin typeface="Meiryo UI" panose="020B0604030504040204" pitchFamily="50" charset="-128"/>
                <a:ea typeface="Meiryo UI" panose="020B0604030504040204" pitchFamily="50" charset="-128"/>
              </a:rPr>
              <a:t>eisei</a:t>
            </a:r>
            <a:r>
              <a:rPr kumimoji="1" lang="en-US" altLang="ja-JP" sz="1100" i="1" dirty="0" smtClean="0">
                <a:latin typeface="Meiryo UI" panose="020B0604030504040204" pitchFamily="50" charset="-128"/>
                <a:ea typeface="Meiryo UI" panose="020B0604030504040204" pitchFamily="50" charset="-128"/>
              </a:rPr>
              <a:t> </a:t>
            </a:r>
            <a:r>
              <a:rPr kumimoji="1" lang="en-US" altLang="ja-JP" sz="1100" i="1" dirty="0" err="1" smtClean="0">
                <a:latin typeface="Meiryo UI" panose="020B0604030504040204" pitchFamily="50" charset="-128"/>
                <a:ea typeface="Meiryo UI" panose="020B0604030504040204" pitchFamily="50" charset="-128"/>
              </a:rPr>
              <a:t>shikenjo</a:t>
            </a:r>
            <a:r>
              <a:rPr kumimoji="1" lang="en-US" altLang="ja-JP" sz="1100" i="1" dirty="0" smtClean="0">
                <a:latin typeface="Meiryo UI" panose="020B0604030504040204" pitchFamily="50" charset="-128"/>
                <a:ea typeface="Meiryo UI" panose="020B0604030504040204" pitchFamily="50" charset="-128"/>
              </a:rPr>
              <a:t>)</a:t>
            </a:r>
            <a:r>
              <a:rPr kumimoji="1" lang="en-US" altLang="ja-JP" sz="1100" dirty="0" smtClean="0">
                <a:latin typeface="Meiryo UI" panose="020B0604030504040204" pitchFamily="50" charset="-128"/>
                <a:ea typeface="Meiryo UI" panose="020B0604030504040204" pitchFamily="50" charset="-128"/>
              </a:rPr>
              <a:t> </a:t>
            </a:r>
            <a:endParaRPr kumimoji="1" lang="ja-JP" altLang="en-US" sz="1100" dirty="0">
              <a:latin typeface="Meiryo UI" panose="020B0604030504040204" pitchFamily="50" charset="-128"/>
              <a:ea typeface="Meiryo UI" panose="020B0604030504040204" pitchFamily="50" charset="-128"/>
            </a:endParaRPr>
          </a:p>
        </p:txBody>
      </p:sp>
      <p:sp>
        <p:nvSpPr>
          <p:cNvPr id="36" name="正方形/長方形 35"/>
          <p:cNvSpPr/>
          <p:nvPr/>
        </p:nvSpPr>
        <p:spPr>
          <a:xfrm>
            <a:off x="669194" y="14815814"/>
            <a:ext cx="8897014" cy="71512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37" name="テキスト ボックス 36"/>
          <p:cNvSpPr txBox="1"/>
          <p:nvPr/>
        </p:nvSpPr>
        <p:spPr>
          <a:xfrm>
            <a:off x="782167" y="14891942"/>
            <a:ext cx="1872133" cy="523220"/>
          </a:xfrm>
          <a:prstGeom prst="rect">
            <a:avLst/>
          </a:prstGeom>
          <a:no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rPr>
              <a:t>⑤</a:t>
            </a:r>
            <a:r>
              <a:rPr kumimoji="1" lang="en-US" altLang="ja-JP" sz="1400" dirty="0" smtClean="0">
                <a:latin typeface="Meiryo UI" panose="020B0604030504040204" pitchFamily="50" charset="-128"/>
                <a:ea typeface="Meiryo UI" panose="020B0604030504040204" pitchFamily="50" charset="-128"/>
              </a:rPr>
              <a:t>Hospitalization and treatment</a:t>
            </a:r>
            <a:endParaRPr kumimoji="1" lang="en-US" altLang="ja-JP" sz="1400" dirty="0">
              <a:latin typeface="Meiryo UI" panose="020B0604030504040204" pitchFamily="50" charset="-128"/>
              <a:ea typeface="Meiryo UI" panose="020B0604030504040204" pitchFamily="50" charset="-128"/>
            </a:endParaRPr>
          </a:p>
        </p:txBody>
      </p:sp>
      <p:sp>
        <p:nvSpPr>
          <p:cNvPr id="38" name="正方形/長方形 37"/>
          <p:cNvSpPr/>
          <p:nvPr/>
        </p:nvSpPr>
        <p:spPr>
          <a:xfrm>
            <a:off x="4089602" y="14161924"/>
            <a:ext cx="4966564" cy="307777"/>
          </a:xfrm>
          <a:prstGeom prst="rect">
            <a:avLst/>
          </a:prstGeom>
        </p:spPr>
        <p:txBody>
          <a:bodyPr wrap="square">
            <a:spAutoFit/>
          </a:bodyPr>
          <a:lstStyle/>
          <a:p>
            <a:r>
              <a:rPr kumimoji="1" lang="en-US" altLang="ja-JP" sz="1400" dirty="0" smtClean="0">
                <a:latin typeface="Meiryo UI" panose="020B0604030504040204" pitchFamily="50" charset="-128"/>
                <a:ea typeface="Meiryo UI" panose="020B0604030504040204" pitchFamily="50" charset="-128"/>
              </a:rPr>
              <a:t>Those who test positive for COVID-19</a:t>
            </a:r>
          </a:p>
        </p:txBody>
      </p:sp>
      <p:sp>
        <p:nvSpPr>
          <p:cNvPr id="40" name="テキスト ボックス 39"/>
          <p:cNvSpPr txBox="1"/>
          <p:nvPr/>
        </p:nvSpPr>
        <p:spPr>
          <a:xfrm>
            <a:off x="2685851" y="14922547"/>
            <a:ext cx="6802013" cy="523220"/>
          </a:xfrm>
          <a:prstGeom prst="rect">
            <a:avLst/>
          </a:prstGeom>
          <a:noFill/>
          <a:ln>
            <a:noFill/>
          </a:ln>
        </p:spPr>
        <p:txBody>
          <a:bodyPr wrap="square" rtlCol="0">
            <a:spAutoFit/>
          </a:bodyPr>
          <a:lstStyle/>
          <a:p>
            <a:r>
              <a:rPr kumimoji="1" lang="en-US" altLang="ja-JP" sz="1400" dirty="0" smtClean="0">
                <a:latin typeface="Meiryo UI" panose="020B0604030504040204" pitchFamily="50" charset="-128"/>
                <a:ea typeface="Meiryo UI" panose="020B0604030504040204" pitchFamily="50" charset="-128"/>
              </a:rPr>
              <a:t>At designated medical institutions for COVID-19 (5 locations: 30 beds), etc., where defense measures against infection have been ensured.</a:t>
            </a:r>
            <a:endParaRPr kumimoji="1" lang="en-US" altLang="ja-JP" sz="140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669194" y="2687566"/>
            <a:ext cx="8818671" cy="584775"/>
          </a:xfrm>
          <a:prstGeom prst="rect">
            <a:avLst/>
          </a:prstGeom>
          <a:noFill/>
        </p:spPr>
        <p:txBody>
          <a:bodyPr wrap="square" rtlCol="0">
            <a:spAutoFit/>
          </a:bodyPr>
          <a:lstStyle/>
          <a:p>
            <a:r>
              <a:rPr kumimoji="1" lang="en-US" altLang="ja-JP" sz="1600" dirty="0" smtClean="0">
                <a:latin typeface="Meiryo UI" panose="020B0604030504040204" pitchFamily="50" charset="-128"/>
                <a:ea typeface="Meiryo UI" panose="020B0604030504040204" pitchFamily="50" charset="-128"/>
              </a:rPr>
              <a:t>Gifu Prefecture will follow the following protocol regarding consultation, testing, and treatment for COVID-19.</a:t>
            </a:r>
            <a:endParaRPr kumimoji="1" lang="ja-JP" altLang="en-US"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flipH="1">
            <a:off x="711009" y="3547899"/>
            <a:ext cx="3095954" cy="307777"/>
          </a:xfrm>
          <a:prstGeom prst="rect">
            <a:avLst/>
          </a:prstGeom>
          <a:no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rPr>
              <a:t>①</a:t>
            </a:r>
            <a:r>
              <a:rPr kumimoji="1" lang="en-US" altLang="ja-JP" sz="1400" dirty="0" smtClean="0">
                <a:latin typeface="Meiryo UI" panose="020B0604030504040204" pitchFamily="50" charset="-128"/>
                <a:ea typeface="Meiryo UI" panose="020B0604030504040204" pitchFamily="50" charset="-128"/>
              </a:rPr>
              <a:t>Consultation Points</a:t>
            </a:r>
            <a:endParaRPr kumimoji="1"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161863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p:cNvSpPr/>
          <p:nvPr/>
        </p:nvSpPr>
        <p:spPr>
          <a:xfrm>
            <a:off x="494148" y="36695"/>
            <a:ext cx="8897721" cy="583686"/>
          </a:xfrm>
          <a:prstGeom prst="rect">
            <a:avLst/>
          </a:prstGeom>
          <a:solidFill>
            <a:srgbClr val="FF0000"/>
          </a:solidFill>
        </p:spPr>
        <p:txBody>
          <a:bodyPr wrap="square" anchor="ctr" anchorCtr="0">
            <a:spAutoFit/>
          </a:bodyPr>
          <a:lstStyle/>
          <a:p>
            <a:pPr>
              <a:lnSpc>
                <a:spcPct val="130000"/>
              </a:lnSpc>
            </a:pPr>
            <a:r>
              <a:rPr lang="en-US" altLang="ja-JP" sz="2800" dirty="0" smtClean="0">
                <a:solidFill>
                  <a:schemeClr val="bg1"/>
                </a:solidFill>
                <a:latin typeface="Meiryo UI" panose="020B0604030504040204" pitchFamily="50" charset="-128"/>
                <a:ea typeface="Meiryo UI" panose="020B0604030504040204" pitchFamily="50" charset="-128"/>
              </a:rPr>
              <a:t>To</a:t>
            </a:r>
            <a:r>
              <a:rPr lang="ja-JP" altLang="en-US" sz="2800" dirty="0">
                <a:solidFill>
                  <a:schemeClr val="bg1"/>
                </a:solidFill>
                <a:latin typeface="Meiryo UI" panose="020B0604030504040204" pitchFamily="50" charset="-128"/>
                <a:ea typeface="Meiryo UI" panose="020B0604030504040204" pitchFamily="50" charset="-128"/>
              </a:rPr>
              <a:t> </a:t>
            </a:r>
            <a:r>
              <a:rPr lang="en-US" altLang="ja-JP" sz="2800" dirty="0" smtClean="0">
                <a:solidFill>
                  <a:schemeClr val="bg1"/>
                </a:solidFill>
                <a:latin typeface="Meiryo UI" panose="020B0604030504040204" pitchFamily="50" charset="-128"/>
                <a:ea typeface="Meiryo UI" panose="020B0604030504040204" pitchFamily="50" charset="-128"/>
              </a:rPr>
              <a:t>those who have been overseas</a:t>
            </a:r>
            <a:endParaRPr lang="ja-JP" altLang="en-US" sz="2800" dirty="0">
              <a:solidFill>
                <a:schemeClr val="bg1"/>
              </a:solidFill>
              <a:latin typeface="Meiryo UI" panose="020B0604030504040204" pitchFamily="50" charset="-128"/>
              <a:ea typeface="Meiryo UI" panose="020B0604030504040204" pitchFamily="50" charset="-128"/>
            </a:endParaRPr>
          </a:p>
        </p:txBody>
      </p:sp>
      <p:sp>
        <p:nvSpPr>
          <p:cNvPr id="28" name="テキスト ボックス 27"/>
          <p:cNvSpPr txBox="1"/>
          <p:nvPr/>
        </p:nvSpPr>
        <p:spPr>
          <a:xfrm>
            <a:off x="448734" y="760372"/>
            <a:ext cx="8909989" cy="932563"/>
          </a:xfrm>
          <a:prstGeom prst="rect">
            <a:avLst/>
          </a:prstGeom>
          <a:noFill/>
        </p:spPr>
        <p:txBody>
          <a:bodyPr wrap="square" rtlCol="0">
            <a:spAutoFit/>
          </a:bodyPr>
          <a:lstStyle/>
          <a:p>
            <a:pPr>
              <a:lnSpc>
                <a:spcPct val="130000"/>
              </a:lnSpc>
            </a:pPr>
            <a:r>
              <a:rPr kumimoji="1" lang="ja-JP" altLang="en-US" sz="1400" dirty="0">
                <a:latin typeface="Meiryo UI" panose="020B0604030504040204" pitchFamily="50" charset="-128"/>
                <a:ea typeface="Meiryo UI" panose="020B0604030504040204" pitchFamily="50" charset="-128"/>
              </a:rPr>
              <a:t>　</a:t>
            </a:r>
            <a:r>
              <a:rPr kumimoji="1" lang="en-US" altLang="ja-JP" sz="1400" dirty="0" smtClean="0">
                <a:latin typeface="Meiryo UI" panose="020B0604030504040204" pitchFamily="50" charset="-128"/>
                <a:ea typeface="Meiryo UI" panose="020B0604030504040204" pitchFamily="50" charset="-128"/>
              </a:rPr>
              <a:t>If you have returned from overseas </a:t>
            </a:r>
            <a:r>
              <a:rPr kumimoji="1" lang="en-US" altLang="ja-JP" sz="1400" u="sng" dirty="0" smtClean="0">
                <a:latin typeface="Meiryo UI" panose="020B0604030504040204" pitchFamily="50" charset="-128"/>
                <a:ea typeface="Meiryo UI" panose="020B0604030504040204" pitchFamily="50" charset="-128"/>
              </a:rPr>
              <a:t>and have symptoms</a:t>
            </a:r>
            <a:r>
              <a:rPr kumimoji="1" lang="en-US" altLang="ja-JP" sz="1400" dirty="0" smtClean="0">
                <a:latin typeface="Meiryo UI" panose="020B0604030504040204" pitchFamily="50" charset="-128"/>
                <a:ea typeface="Meiryo UI" panose="020B0604030504040204" pitchFamily="50" charset="-128"/>
              </a:rPr>
              <a:t>, you should immediately contact a Consultation </a:t>
            </a:r>
            <a:r>
              <a:rPr kumimoji="1" lang="en-US" altLang="ja-JP" sz="1400" dirty="0">
                <a:latin typeface="Meiryo UI" panose="020B0604030504040204" pitchFamily="50" charset="-128"/>
                <a:ea typeface="Meiryo UI" panose="020B0604030504040204" pitchFamily="50" charset="-128"/>
              </a:rPr>
              <a:t>Centers for Returnees and those with Close </a:t>
            </a:r>
            <a:r>
              <a:rPr kumimoji="1" lang="en-US" altLang="ja-JP" sz="1400" dirty="0" smtClean="0">
                <a:latin typeface="Meiryo UI" panose="020B0604030504040204" pitchFamily="50" charset="-128"/>
                <a:ea typeface="Meiryo UI" panose="020B0604030504040204" pitchFamily="50" charset="-128"/>
              </a:rPr>
              <a:t>Contact, </a:t>
            </a:r>
            <a:r>
              <a:rPr kumimoji="1" lang="en-US" altLang="ja-JP" sz="1400" u="sng" dirty="0" smtClean="0">
                <a:latin typeface="Meiryo UI" panose="020B0604030504040204" pitchFamily="50" charset="-128"/>
                <a:ea typeface="Meiryo UI" panose="020B0604030504040204" pitchFamily="50" charset="-128"/>
              </a:rPr>
              <a:t>regardless of the country you were visiting</a:t>
            </a:r>
            <a:r>
              <a:rPr kumimoji="1" lang="en-US" altLang="ja-JP" sz="1400" dirty="0" smtClean="0">
                <a:latin typeface="Meiryo UI" panose="020B0604030504040204" pitchFamily="50" charset="-128"/>
                <a:ea typeface="Meiryo UI" panose="020B0604030504040204" pitchFamily="50" charset="-128"/>
              </a:rPr>
              <a:t>. </a:t>
            </a:r>
            <a:endParaRPr kumimoji="1" lang="en-US" altLang="ja-JP" sz="1400" dirty="0">
              <a:latin typeface="Meiryo UI" panose="020B0604030504040204" pitchFamily="50" charset="-128"/>
              <a:ea typeface="Meiryo UI" panose="020B0604030504040204" pitchFamily="50" charset="-128"/>
            </a:endParaRPr>
          </a:p>
        </p:txBody>
      </p:sp>
      <p:sp>
        <p:nvSpPr>
          <p:cNvPr id="6" name="正方形/長方形 5"/>
          <p:cNvSpPr/>
          <p:nvPr/>
        </p:nvSpPr>
        <p:spPr>
          <a:xfrm>
            <a:off x="494148" y="1892319"/>
            <a:ext cx="8897721" cy="583686"/>
          </a:xfrm>
          <a:prstGeom prst="rect">
            <a:avLst/>
          </a:prstGeom>
          <a:solidFill>
            <a:srgbClr val="FF0000"/>
          </a:solidFill>
        </p:spPr>
        <p:txBody>
          <a:bodyPr wrap="square" anchor="ctr" anchorCtr="0">
            <a:spAutoFit/>
          </a:bodyPr>
          <a:lstStyle/>
          <a:p>
            <a:pPr>
              <a:lnSpc>
                <a:spcPct val="130000"/>
              </a:lnSpc>
            </a:pPr>
            <a:r>
              <a:rPr lang="en-US" altLang="ja-JP" sz="2800" dirty="0" smtClean="0">
                <a:solidFill>
                  <a:schemeClr val="bg1"/>
                </a:solidFill>
                <a:latin typeface="Meiryo UI" panose="020B0604030504040204" pitchFamily="50" charset="-128"/>
                <a:ea typeface="Meiryo UI" panose="020B0604030504040204" pitchFamily="50" charset="-128"/>
              </a:rPr>
              <a:t>To those planning to travel overseas</a:t>
            </a:r>
            <a:endParaRPr lang="ja-JP" altLang="en-US" sz="2800" dirty="0">
              <a:solidFill>
                <a:schemeClr val="bg1"/>
              </a:solidFill>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494148" y="7972632"/>
            <a:ext cx="9851139" cy="1212640"/>
          </a:xfrm>
          <a:prstGeom prst="rect">
            <a:avLst/>
          </a:prstGeom>
          <a:noFill/>
        </p:spPr>
        <p:txBody>
          <a:bodyPr wrap="square" rtlCol="0">
            <a:spAutoFit/>
          </a:bodyPr>
          <a:lstStyle/>
          <a:p>
            <a:pPr>
              <a:lnSpc>
                <a:spcPct val="130000"/>
              </a:lnSpc>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rPr>
              <a:t>Inquiries: Gifu Citizens Support Center (Gifu Prefectural Government)</a:t>
            </a:r>
            <a:r>
              <a:rPr lang="ja-JP" altLang="en-US" sz="1400" dirty="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Tel: 058-272-8196 (Japanese only)</a:t>
            </a:r>
          </a:p>
          <a:p>
            <a:pPr>
              <a:lnSpc>
                <a:spcPct val="130000"/>
              </a:lnSpc>
            </a:pPr>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rPr>
              <a:t>More information: Ministry of Economy, Trade and Industry website </a:t>
            </a:r>
          </a:p>
          <a:p>
            <a:pPr>
              <a:lnSpc>
                <a:spcPct val="130000"/>
              </a:lnSpc>
            </a:pPr>
            <a:r>
              <a:rPr kumimoji="1" lang="en-US" altLang="ja-JP" sz="1400" dirty="0">
                <a:latin typeface="Meiryo UI" panose="020B0604030504040204" pitchFamily="50" charset="-128"/>
                <a:ea typeface="Meiryo UI" panose="020B0604030504040204" pitchFamily="50" charset="-128"/>
              </a:rPr>
              <a:t>	</a:t>
            </a:r>
            <a:r>
              <a:rPr kumimoji="1" lang="en-US" altLang="ja-JP" sz="1400" dirty="0" smtClean="0">
                <a:latin typeface="Meiryo UI" panose="020B0604030504040204" pitchFamily="50" charset="-128"/>
                <a:ea typeface="Meiryo UI" panose="020B0604030504040204" pitchFamily="50" charset="-128"/>
              </a:rPr>
              <a:t>			(English link: </a:t>
            </a:r>
            <a:r>
              <a:rPr lang="en-GB" altLang="ja-JP" sz="1400" dirty="0">
                <a:latin typeface="Meiryo UI" panose="020B0604030504040204" pitchFamily="50" charset="-128"/>
                <a:ea typeface="Meiryo UI" panose="020B0604030504040204" pitchFamily="50" charset="-128"/>
                <a:hlinkClick r:id="rId2"/>
              </a:rPr>
              <a:t>https://</a:t>
            </a:r>
            <a:r>
              <a:rPr lang="en-GB" altLang="ja-JP" sz="1400" dirty="0" smtClean="0">
                <a:latin typeface="Meiryo UI" panose="020B0604030504040204" pitchFamily="50" charset="-128"/>
                <a:ea typeface="Meiryo UI" panose="020B0604030504040204" pitchFamily="50" charset="-128"/>
                <a:hlinkClick r:id="rId2"/>
              </a:rPr>
              <a:t>www.meti.go.jp/english/index.html</a:t>
            </a:r>
            <a:r>
              <a:rPr lang="en-GB" altLang="ja-JP" sz="1400" dirty="0" smtClean="0">
                <a:latin typeface="Meiryo UI" panose="020B0604030504040204" pitchFamily="50" charset="-128"/>
                <a:ea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endParaRPr>
          </a:p>
          <a:p>
            <a:pPr>
              <a:lnSpc>
                <a:spcPct val="130000"/>
              </a:lnSpc>
            </a:pPr>
            <a:r>
              <a:rPr kumimoji="1" lang="en-US" altLang="ja-JP" sz="1400" dirty="0" smtClean="0">
                <a:latin typeface="Meiryo UI" panose="020B0604030504040204" pitchFamily="50" charset="-128"/>
                <a:ea typeface="Meiryo UI" panose="020B0604030504040204" pitchFamily="50" charset="-128"/>
              </a:rPr>
              <a:t>				Gifu Prefecture’s website: search for </a:t>
            </a:r>
            <a:r>
              <a:rPr kumimoji="1" lang="ja-JP" altLang="en-US" sz="1400" dirty="0" smtClean="0">
                <a:latin typeface="Meiryo UI" panose="020B0604030504040204" pitchFamily="50" charset="-128"/>
                <a:ea typeface="Meiryo UI" panose="020B0604030504040204" pitchFamily="50" charset="-128"/>
              </a:rPr>
              <a:t>「岐阜県消費者の窓」 </a:t>
            </a:r>
            <a:r>
              <a:rPr kumimoji="1" lang="en-US" altLang="ja-JP" sz="1400" dirty="0" smtClean="0">
                <a:latin typeface="Meiryo UI" panose="020B0604030504040204" pitchFamily="50" charset="-128"/>
                <a:ea typeface="Meiryo UI" panose="020B0604030504040204" pitchFamily="50" charset="-128"/>
              </a:rPr>
              <a:t>(Japanese only)</a:t>
            </a:r>
            <a:endParaRPr kumimoji="1" lang="en-US" altLang="ja-JP" sz="1400" dirty="0">
              <a:latin typeface="Meiryo UI" panose="020B0604030504040204" pitchFamily="50" charset="-128"/>
              <a:ea typeface="Meiryo UI" panose="020B0604030504040204" pitchFamily="50" charset="-128"/>
            </a:endParaRPr>
          </a:p>
        </p:txBody>
      </p:sp>
      <p:sp>
        <p:nvSpPr>
          <p:cNvPr id="8" name="正方形/長方形 7"/>
          <p:cNvSpPr/>
          <p:nvPr/>
        </p:nvSpPr>
        <p:spPr>
          <a:xfrm>
            <a:off x="518375" y="2652014"/>
            <a:ext cx="5653826" cy="932563"/>
          </a:xfrm>
          <a:prstGeom prst="rect">
            <a:avLst/>
          </a:prstGeom>
        </p:spPr>
        <p:txBody>
          <a:bodyPr wrap="square">
            <a:spAutoFit/>
          </a:bodyPr>
          <a:lstStyle/>
          <a:p>
            <a:pPr>
              <a:lnSpc>
                <a:spcPct val="130000"/>
              </a:lnSpc>
            </a:pPr>
            <a:r>
              <a:rPr kumimoji="1" lang="en-US" altLang="ja-JP" sz="1400" dirty="0" smtClean="0">
                <a:latin typeface="Meiryo UI" panose="020B0604030504040204" pitchFamily="50" charset="-128"/>
                <a:ea typeface="Meiryo UI" panose="020B0604030504040204" pitchFamily="50" charset="-128"/>
              </a:rPr>
              <a:t>In response to the continued spread of COVID-19, the Ministry of Foreign Affairs is advising against all travel or all but essential travel to certain countries and regions.</a:t>
            </a:r>
          </a:p>
        </p:txBody>
      </p:sp>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25227" y="4039793"/>
            <a:ext cx="896038" cy="896038"/>
          </a:xfrm>
          <a:prstGeom prst="rect">
            <a:avLst/>
          </a:prstGeom>
        </p:spPr>
      </p:pic>
      <p:sp>
        <p:nvSpPr>
          <p:cNvPr id="9" name="正方形/長方形 8"/>
          <p:cNvSpPr/>
          <p:nvPr/>
        </p:nvSpPr>
        <p:spPr>
          <a:xfrm>
            <a:off x="6721265" y="3963884"/>
            <a:ext cx="3644945" cy="1292662"/>
          </a:xfrm>
          <a:prstGeom prst="rect">
            <a:avLst/>
          </a:prstGeom>
        </p:spPr>
        <p:txBody>
          <a:bodyPr wrap="square">
            <a:spAutoFit/>
          </a:bodyPr>
          <a:lstStyle/>
          <a:p>
            <a:pPr>
              <a:lnSpc>
                <a:spcPct val="130000"/>
              </a:lnSpc>
            </a:pPr>
            <a:r>
              <a:rPr kumimoji="1" lang="en-US" altLang="ja-JP" sz="1200" dirty="0" smtClean="0">
                <a:latin typeface="Meiryo UI" panose="020B0604030504040204" pitchFamily="50" charset="-128"/>
                <a:ea typeface="Meiryo UI" panose="020B0604030504040204" pitchFamily="50" charset="-128"/>
              </a:rPr>
              <a:t>Ministry of Foreign Affairs website:</a:t>
            </a:r>
            <a:br>
              <a:rPr kumimoji="1" lang="en-US" altLang="ja-JP" sz="1200" dirty="0" smtClean="0">
                <a:latin typeface="Meiryo UI" panose="020B0604030504040204" pitchFamily="50" charset="-128"/>
                <a:ea typeface="Meiryo UI" panose="020B0604030504040204" pitchFamily="50" charset="-128"/>
              </a:rPr>
            </a:br>
            <a:r>
              <a:rPr kumimoji="1" lang="en-US" altLang="ja-JP" sz="1200" dirty="0" smtClean="0">
                <a:latin typeface="Meiryo UI" panose="020B0604030504040204" pitchFamily="50" charset="-128"/>
                <a:ea typeface="Meiryo UI" panose="020B0604030504040204" pitchFamily="50" charset="-128"/>
              </a:rPr>
              <a:t>“Countries and regions which have restricted entry or movement after entry for travelers from Japan/Japanese nationals” </a:t>
            </a:r>
          </a:p>
          <a:p>
            <a:pPr>
              <a:lnSpc>
                <a:spcPct val="130000"/>
              </a:lnSpc>
            </a:pPr>
            <a:r>
              <a:rPr kumimoji="1" lang="en-US" altLang="ja-JP" sz="1200" dirty="0" smtClean="0">
                <a:latin typeface="Meiryo UI" panose="020B0604030504040204" pitchFamily="50" charset="-128"/>
                <a:ea typeface="Meiryo UI" panose="020B0604030504040204" pitchFamily="50" charset="-128"/>
              </a:rPr>
              <a:t>(Japanese only)</a:t>
            </a:r>
            <a:endParaRPr kumimoji="1" lang="ja-JP" altLang="en-US" sz="1200" dirty="0">
              <a:latin typeface="Meiryo UI" panose="020B0604030504040204" pitchFamily="50" charset="-128"/>
              <a:ea typeface="Meiryo UI" panose="020B0604030504040204" pitchFamily="50" charset="-128"/>
            </a:endParaRPr>
          </a:p>
        </p:txBody>
      </p:sp>
      <p:pic>
        <p:nvPicPr>
          <p:cNvPr id="4" name="図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06626" y="2732831"/>
            <a:ext cx="822892" cy="822892"/>
          </a:xfrm>
          <a:prstGeom prst="rect">
            <a:avLst/>
          </a:prstGeom>
        </p:spPr>
      </p:pic>
      <p:sp>
        <p:nvSpPr>
          <p:cNvPr id="7" name="正方形/長方形 6"/>
          <p:cNvSpPr/>
          <p:nvPr/>
        </p:nvSpPr>
        <p:spPr>
          <a:xfrm>
            <a:off x="7129518" y="2729517"/>
            <a:ext cx="2718424" cy="1052596"/>
          </a:xfrm>
          <a:prstGeom prst="rect">
            <a:avLst/>
          </a:prstGeom>
        </p:spPr>
        <p:txBody>
          <a:bodyPr wrap="square">
            <a:spAutoFit/>
          </a:bodyPr>
          <a:lstStyle/>
          <a:p>
            <a:pPr>
              <a:lnSpc>
                <a:spcPct val="130000"/>
              </a:lnSpc>
            </a:pPr>
            <a:r>
              <a:rPr kumimoji="1" lang="en-US" altLang="ja-JP" sz="1200" dirty="0" smtClean="0">
                <a:latin typeface="Meiryo UI" panose="020B0604030504040204" pitchFamily="50" charset="-128"/>
                <a:ea typeface="Meiryo UI" panose="020B0604030504040204" pitchFamily="50" charset="-128"/>
              </a:rPr>
              <a:t>Ministry of Foreign Affairs website: </a:t>
            </a:r>
          </a:p>
          <a:p>
            <a:pPr>
              <a:lnSpc>
                <a:spcPct val="130000"/>
              </a:lnSpc>
            </a:pPr>
            <a:r>
              <a:rPr kumimoji="1" lang="en-US" altLang="ja-JP" sz="1200" dirty="0" smtClean="0">
                <a:latin typeface="Meiryo UI" panose="020B0604030504040204" pitchFamily="50" charset="-128"/>
                <a:ea typeface="Meiryo UI" panose="020B0604030504040204" pitchFamily="50" charset="-128"/>
              </a:rPr>
              <a:t>“Overseas Safety Information”</a:t>
            </a:r>
          </a:p>
          <a:p>
            <a:pPr>
              <a:lnSpc>
                <a:spcPct val="130000"/>
              </a:lnSpc>
            </a:pPr>
            <a:r>
              <a:rPr kumimoji="1" lang="en-US" altLang="ja-JP" sz="1200" dirty="0" smtClean="0">
                <a:latin typeface="Meiryo UI" panose="020B0604030504040204" pitchFamily="50" charset="-128"/>
                <a:ea typeface="Meiryo UI" panose="020B0604030504040204" pitchFamily="50" charset="-128"/>
              </a:rPr>
              <a:t>(Japanese only)</a:t>
            </a:r>
            <a:endParaRPr kumimoji="1" lang="en-US" altLang="ja-JP" sz="1200" dirty="0">
              <a:latin typeface="Meiryo UI" panose="020B0604030504040204" pitchFamily="50" charset="-128"/>
              <a:ea typeface="Meiryo UI" panose="020B0604030504040204" pitchFamily="50" charset="-128"/>
            </a:endParaRPr>
          </a:p>
        </p:txBody>
      </p:sp>
      <p:sp>
        <p:nvSpPr>
          <p:cNvPr id="19" name="正方形/長方形 18"/>
          <p:cNvSpPr/>
          <p:nvPr/>
        </p:nvSpPr>
        <p:spPr>
          <a:xfrm>
            <a:off x="448734" y="9491538"/>
            <a:ext cx="9558866" cy="1143839"/>
          </a:xfrm>
          <a:prstGeom prst="rect">
            <a:avLst/>
          </a:prstGeom>
          <a:solidFill>
            <a:srgbClr val="FF0000"/>
          </a:solidFill>
        </p:spPr>
        <p:txBody>
          <a:bodyPr wrap="square" anchor="ctr" anchorCtr="0">
            <a:spAutoFit/>
          </a:bodyPr>
          <a:lstStyle/>
          <a:p>
            <a:pPr>
              <a:lnSpc>
                <a:spcPct val="130000"/>
              </a:lnSpc>
            </a:pPr>
            <a:r>
              <a:rPr lang="en-US" altLang="ja-JP" sz="2800" dirty="0" smtClean="0">
                <a:solidFill>
                  <a:schemeClr val="bg1"/>
                </a:solidFill>
                <a:latin typeface="Meiryo UI" panose="020B0604030504040204" pitchFamily="50" charset="-128"/>
                <a:ea typeface="Meiryo UI" panose="020B0604030504040204" pitchFamily="50" charset="-128"/>
              </a:rPr>
              <a:t>Special Circumstances Loans under the Living and Welfare Fund Loan System</a:t>
            </a:r>
            <a:endParaRPr lang="ja-JP" altLang="en-US" sz="2800" dirty="0">
              <a:solidFill>
                <a:schemeClr val="bg1"/>
              </a:solidFill>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385989" y="10668081"/>
            <a:ext cx="9851139" cy="932563"/>
          </a:xfrm>
          <a:prstGeom prst="rect">
            <a:avLst/>
          </a:prstGeom>
          <a:noFill/>
        </p:spPr>
        <p:txBody>
          <a:bodyPr wrap="square" rtlCol="0">
            <a:spAutoFit/>
          </a:bodyPr>
          <a:lstStyle/>
          <a:p>
            <a:pPr>
              <a:lnSpc>
                <a:spcPct val="130000"/>
              </a:lnSpc>
            </a:pPr>
            <a:r>
              <a:rPr lang="en-US" altLang="ja-JP" sz="1400" dirty="0" smtClean="0">
                <a:latin typeface="Meiryo UI" panose="020B0604030504040204" pitchFamily="50" charset="-128"/>
                <a:ea typeface="Meiryo UI" panose="020B0604030504040204" pitchFamily="50" charset="-128"/>
              </a:rPr>
              <a:t>The Gifu Prefectural Council of Social Welfare has adopted special measures to accept loan applications from those who require financial assistance due to suspension of activities or unemployment resulting from COVID-19. Applications will be accepted from March 25 through to the end of July (provisional).</a:t>
            </a:r>
            <a:endParaRPr lang="en-US" altLang="ja-JP" sz="1400" dirty="0">
              <a:latin typeface="Meiryo UI" panose="020B0604030504040204" pitchFamily="50" charset="-128"/>
              <a:ea typeface="Meiryo UI" panose="020B0604030504040204" pitchFamily="50" charset="-128"/>
            </a:endParaRPr>
          </a:p>
        </p:txBody>
      </p:sp>
      <p:sp>
        <p:nvSpPr>
          <p:cNvPr id="2" name="正方形/長方形 1"/>
          <p:cNvSpPr/>
          <p:nvPr/>
        </p:nvSpPr>
        <p:spPr>
          <a:xfrm>
            <a:off x="435255" y="11703986"/>
            <a:ext cx="4869565" cy="573387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nSpc>
                <a:spcPct val="130000"/>
              </a:lnSpc>
            </a:pPr>
            <a:r>
              <a:rPr kumimoji="1" lang="ja-JP" altLang="en-US" sz="1400" dirty="0" smtClean="0">
                <a:solidFill>
                  <a:srgbClr val="E53E11"/>
                </a:solidFill>
                <a:latin typeface="Meiryo UI" panose="020B0604030504040204" pitchFamily="50" charset="-128"/>
                <a:ea typeface="Meiryo UI" panose="020B0604030504040204" pitchFamily="50" charset="-128"/>
              </a:rPr>
              <a:t>①</a:t>
            </a:r>
            <a:r>
              <a:rPr kumimoji="1" lang="en-US" altLang="ja-JP" sz="1400" dirty="0" smtClean="0">
                <a:solidFill>
                  <a:srgbClr val="E53E11"/>
                </a:solidFill>
                <a:latin typeface="Meiryo UI" panose="020B0604030504040204" pitchFamily="50" charset="-128"/>
                <a:ea typeface="Meiryo UI" panose="020B0604030504040204" pitchFamily="50" charset="-128"/>
              </a:rPr>
              <a:t>Loans for those affected by suspension of activities (Emergency </a:t>
            </a:r>
            <a:r>
              <a:rPr kumimoji="1" lang="en-US" altLang="ja-JP" sz="1400" dirty="0">
                <a:solidFill>
                  <a:srgbClr val="E53E11"/>
                </a:solidFill>
                <a:latin typeface="Meiryo UI" panose="020B0604030504040204" pitchFamily="50" charset="-128"/>
                <a:ea typeface="Meiryo UI" panose="020B0604030504040204" pitchFamily="50" charset="-128"/>
              </a:rPr>
              <a:t>S</a:t>
            </a:r>
            <a:r>
              <a:rPr kumimoji="1" lang="en-US" altLang="ja-JP" sz="1400" dirty="0" smtClean="0">
                <a:solidFill>
                  <a:srgbClr val="E53E11"/>
                </a:solidFill>
                <a:latin typeface="Meiryo UI" panose="020B0604030504040204" pitchFamily="50" charset="-128"/>
                <a:ea typeface="Meiryo UI" panose="020B0604030504040204" pitchFamily="50" charset="-128"/>
              </a:rPr>
              <a:t>mall </a:t>
            </a:r>
            <a:r>
              <a:rPr kumimoji="1" lang="en-US" altLang="ja-JP" sz="1400" dirty="0">
                <a:solidFill>
                  <a:srgbClr val="E53E11"/>
                </a:solidFill>
                <a:latin typeface="Meiryo UI" panose="020B0604030504040204" pitchFamily="50" charset="-128"/>
                <a:ea typeface="Meiryo UI" panose="020B0604030504040204" pitchFamily="50" charset="-128"/>
              </a:rPr>
              <a:t>L</a:t>
            </a:r>
            <a:r>
              <a:rPr kumimoji="1" lang="en-US" altLang="ja-JP" sz="1400" dirty="0" smtClean="0">
                <a:solidFill>
                  <a:srgbClr val="E53E11"/>
                </a:solidFill>
                <a:latin typeface="Meiryo UI" panose="020B0604030504040204" pitchFamily="50" charset="-128"/>
                <a:ea typeface="Meiryo UI" panose="020B0604030504040204" pitchFamily="50" charset="-128"/>
              </a:rPr>
              <a:t>oan)</a:t>
            </a:r>
            <a:endParaRPr kumimoji="1" lang="en-US" altLang="ja-JP" sz="1400" dirty="0">
              <a:solidFill>
                <a:srgbClr val="E53E11"/>
              </a:solidFill>
              <a:latin typeface="Meiryo UI" panose="020B0604030504040204" pitchFamily="50" charset="-128"/>
              <a:ea typeface="Meiryo UI" panose="020B0604030504040204" pitchFamily="50" charset="-128"/>
            </a:endParaRPr>
          </a:p>
          <a:p>
            <a:pPr>
              <a:lnSpc>
                <a:spcPct val="130000"/>
              </a:lnSpc>
            </a:pPr>
            <a:r>
              <a:rPr kumimoji="1" lang="en-US" altLang="ja-JP" sz="1400" dirty="0" smtClean="0">
                <a:latin typeface="Meiryo UI" panose="020B0604030504040204" pitchFamily="50" charset="-128"/>
                <a:ea typeface="Meiryo UI" panose="020B0604030504040204" pitchFamily="50" charset="-128"/>
              </a:rPr>
              <a:t>A small loan for those who are suddenly and temporarily struggling to support themselves financially.</a:t>
            </a:r>
            <a:endParaRPr kumimoji="1" lang="en-US" altLang="ja-JP" sz="1600" dirty="0">
              <a:latin typeface="Meiryo UI" panose="020B0604030504040204" pitchFamily="50" charset="-128"/>
              <a:ea typeface="Meiryo UI" panose="020B0604030504040204" pitchFamily="50" charset="-128"/>
            </a:endParaRPr>
          </a:p>
          <a:p>
            <a:pPr>
              <a:lnSpc>
                <a:spcPct val="130000"/>
              </a:lnSpc>
            </a:pPr>
            <a:r>
              <a:rPr kumimoji="1" lang="ja-JP" altLang="en-US" sz="1400" dirty="0" smtClean="0">
                <a:latin typeface="Meiryo UI" panose="020B0604030504040204" pitchFamily="50" charset="-128"/>
                <a:ea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rPr>
              <a:t>Who can apply for this loan:</a:t>
            </a:r>
            <a:endParaRPr kumimoji="1" lang="en-US" altLang="ja-JP" sz="1400" dirty="0">
              <a:latin typeface="Meiryo UI" panose="020B0604030504040204" pitchFamily="50" charset="-128"/>
              <a:ea typeface="Meiryo UI" panose="020B0604030504040204" pitchFamily="50" charset="-128"/>
            </a:endParaRPr>
          </a:p>
          <a:p>
            <a:pPr>
              <a:lnSpc>
                <a:spcPct val="130000"/>
              </a:lnSpc>
            </a:pPr>
            <a:r>
              <a:rPr kumimoji="1" lang="ja-JP" altLang="en-US" sz="1400" dirty="0">
                <a:latin typeface="Meiryo UI" panose="020B0604030504040204" pitchFamily="50" charset="-128"/>
                <a:ea typeface="Meiryo UI" panose="020B0604030504040204" pitchFamily="50" charset="-128"/>
              </a:rPr>
              <a:t>　</a:t>
            </a:r>
            <a:r>
              <a:rPr kumimoji="1" lang="en-US" altLang="ja-JP" sz="1400" dirty="0" smtClean="0">
                <a:latin typeface="Meiryo UI" panose="020B0604030504040204" pitchFamily="50" charset="-128"/>
                <a:ea typeface="Meiryo UI" panose="020B0604030504040204" pitchFamily="50" charset="-128"/>
              </a:rPr>
              <a:t>Households which require urgent and temporary financial assistance due to a loss of income resulting from the effects of COVID-19 such as suspension of activities.</a:t>
            </a:r>
            <a:endParaRPr kumimoji="1" lang="en-US" altLang="ja-JP" sz="1600" dirty="0">
              <a:latin typeface="Meiryo UI" panose="020B0604030504040204" pitchFamily="50" charset="-128"/>
              <a:ea typeface="Meiryo UI" panose="020B0604030504040204" pitchFamily="50" charset="-128"/>
            </a:endParaRPr>
          </a:p>
          <a:p>
            <a:pPr>
              <a:lnSpc>
                <a:spcPct val="130000"/>
              </a:lnSpc>
            </a:pPr>
            <a:r>
              <a:rPr kumimoji="1" lang="ja-JP" altLang="en-US" sz="1400" dirty="0" smtClean="0">
                <a:latin typeface="Meiryo UI" panose="020B0604030504040204" pitchFamily="50" charset="-128"/>
                <a:ea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rPr>
              <a:t>Maximum loan amount</a:t>
            </a:r>
            <a:endParaRPr kumimoji="1" lang="en-US" altLang="ja-JP" sz="1400" dirty="0">
              <a:latin typeface="Meiryo UI" panose="020B0604030504040204" pitchFamily="50" charset="-128"/>
              <a:ea typeface="Meiryo UI" panose="020B0604030504040204" pitchFamily="50" charset="-128"/>
            </a:endParaRPr>
          </a:p>
          <a:p>
            <a:pPr>
              <a:lnSpc>
                <a:spcPct val="130000"/>
              </a:lnSpc>
            </a:pPr>
            <a:r>
              <a:rPr kumimoji="1" lang="ja-JP" altLang="en-US" dirty="0" smtClean="0">
                <a:latin typeface="Meiryo UI" panose="020B0604030504040204" pitchFamily="50" charset="-128"/>
                <a:ea typeface="Meiryo UI" panose="020B0604030504040204" pitchFamily="50" charset="-128"/>
              </a:rPr>
              <a:t>　・</a:t>
            </a:r>
            <a:r>
              <a:rPr kumimoji="1" lang="en-US" altLang="ja-JP" sz="1400" dirty="0" smtClean="0">
                <a:latin typeface="Meiryo UI" panose="020B0604030504040204" pitchFamily="50" charset="-128"/>
                <a:ea typeface="Meiryo UI" panose="020B0604030504040204" pitchFamily="50" charset="-128"/>
              </a:rPr>
              <a:t>Sole proprietors and those who have lost income due to school closures </a:t>
            </a:r>
            <a:r>
              <a:rPr kumimoji="1" lang="en-US" altLang="ja-JP" sz="1400" dirty="0" smtClean="0">
                <a:latin typeface="Meiryo UI" panose="020B0604030504040204" pitchFamily="50" charset="-128"/>
                <a:ea typeface="Meiryo UI" panose="020B0604030504040204" pitchFamily="50" charset="-128"/>
                <a:sym typeface="Wingdings" panose="05000000000000000000" pitchFamily="2" charset="2"/>
              </a:rPr>
              <a:t> up to 200,000 yen</a:t>
            </a:r>
            <a:endParaRPr kumimoji="1" lang="en-US" altLang="ja-JP" dirty="0" smtClean="0">
              <a:latin typeface="Meiryo UI" panose="020B0604030504040204" pitchFamily="50" charset="-128"/>
              <a:ea typeface="Meiryo UI" panose="020B0604030504040204" pitchFamily="50" charset="-128"/>
            </a:endParaRPr>
          </a:p>
          <a:p>
            <a:pPr>
              <a:lnSpc>
                <a:spcPct val="130000"/>
              </a:lnSpc>
            </a:pPr>
            <a:r>
              <a:rPr kumimoji="1" lang="ja-JP" altLang="en-US"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rPr>
              <a:t>Other circumstances </a:t>
            </a:r>
            <a:r>
              <a:rPr kumimoji="1" lang="en-US" altLang="ja-JP" sz="1400" dirty="0" smtClean="0">
                <a:latin typeface="Meiryo UI" panose="020B0604030504040204" pitchFamily="50" charset="-128"/>
                <a:ea typeface="Meiryo UI" panose="020B0604030504040204" pitchFamily="50" charset="-128"/>
                <a:sym typeface="Wingdings" panose="05000000000000000000" pitchFamily="2" charset="2"/>
              </a:rPr>
              <a:t> up to 100,000 yen</a:t>
            </a:r>
            <a:endParaRPr kumimoji="1" lang="en-US" altLang="ja-JP" sz="1600" dirty="0">
              <a:latin typeface="Meiryo UI" panose="020B0604030504040204" pitchFamily="50" charset="-128"/>
              <a:ea typeface="Meiryo UI" panose="020B0604030504040204" pitchFamily="50" charset="-128"/>
              <a:sym typeface="Wingdings" panose="05000000000000000000" pitchFamily="2" charset="2"/>
            </a:endParaRPr>
          </a:p>
          <a:p>
            <a:r>
              <a:rPr kumimoji="1" lang="ja-JP" altLang="en-US" sz="1400" dirty="0" smtClean="0">
                <a:latin typeface="Meiryo UI" panose="020B0604030504040204" pitchFamily="50" charset="-128"/>
                <a:ea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rPr>
              <a:t>Deferment period:</a:t>
            </a:r>
            <a:r>
              <a:rPr kumimoji="1" lang="ja-JP" altLang="en-US" dirty="0">
                <a:latin typeface="Meiryo UI" panose="020B0604030504040204" pitchFamily="50" charset="-128"/>
                <a:ea typeface="Meiryo UI" panose="020B0604030504040204" pitchFamily="50" charset="-128"/>
              </a:rPr>
              <a:t> </a:t>
            </a:r>
            <a:r>
              <a:rPr kumimoji="1" lang="en-US" altLang="ja-JP" sz="1400" dirty="0" smtClean="0">
                <a:latin typeface="Meiryo UI" panose="020B0604030504040204" pitchFamily="50" charset="-128"/>
                <a:ea typeface="Meiryo UI" panose="020B0604030504040204" pitchFamily="50" charset="-128"/>
              </a:rPr>
              <a:t>1 year</a:t>
            </a:r>
            <a:r>
              <a:rPr kumimoji="1" lang="ja-JP" altLang="en-US" dirty="0" smtClean="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rPr>
              <a:t>No interest</a:t>
            </a:r>
            <a:endParaRPr kumimoji="1" lang="en-US" altLang="ja-JP"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rPr>
              <a:t>Maturity period: 2 years </a:t>
            </a:r>
            <a:r>
              <a:rPr kumimoji="1" lang="ja-JP" altLang="en-US" dirty="0">
                <a:latin typeface="Meiryo UI" panose="020B0604030504040204" pitchFamily="50" charset="-128"/>
                <a:ea typeface="Meiryo UI" panose="020B0604030504040204" pitchFamily="50" charset="-128"/>
              </a:rPr>
              <a:t>　</a:t>
            </a:r>
            <a:endParaRPr kumimoji="1" lang="en-US" altLang="ja-JP" dirty="0" smtClean="0">
              <a:latin typeface="Meiryo UI" panose="020B0604030504040204" pitchFamily="50" charset="-128"/>
              <a:ea typeface="Meiryo UI" panose="020B0604030504040204" pitchFamily="50" charset="-128"/>
            </a:endParaRPr>
          </a:p>
          <a:p>
            <a:pPr>
              <a:lnSpc>
                <a:spcPct val="130000"/>
              </a:lnSpc>
            </a:pPr>
            <a:r>
              <a:rPr kumimoji="1" lang="ja-JP" altLang="en-US" sz="1400" dirty="0" smtClean="0">
                <a:latin typeface="Meiryo UI" panose="020B0604030504040204" pitchFamily="50" charset="-128"/>
                <a:ea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rPr>
              <a:t>Guarantor not required</a:t>
            </a:r>
            <a:endParaRPr kumimoji="1" lang="en-US" altLang="ja-JP" dirty="0">
              <a:latin typeface="Meiryo UI" panose="020B0604030504040204" pitchFamily="50" charset="-128"/>
              <a:ea typeface="Meiryo UI" panose="020B0604030504040204" pitchFamily="50" charset="-128"/>
            </a:endParaRPr>
          </a:p>
          <a:p>
            <a:pPr>
              <a:lnSpc>
                <a:spcPct val="130000"/>
              </a:lnSpc>
            </a:pPr>
            <a:r>
              <a:rPr kumimoji="1" lang="ja-JP" altLang="en-US" sz="1400" dirty="0" smtClean="0">
                <a:latin typeface="Meiryo UI" panose="020B0604030504040204" pitchFamily="50" charset="-128"/>
                <a:ea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rPr>
              <a:t>Applications: </a:t>
            </a:r>
            <a:br>
              <a:rPr kumimoji="1" lang="en-US" altLang="ja-JP" sz="1400" dirty="0" smtClean="0">
                <a:latin typeface="Meiryo UI" panose="020B0604030504040204" pitchFamily="50" charset="-128"/>
                <a:ea typeface="Meiryo UI" panose="020B0604030504040204" pitchFamily="50" charset="-128"/>
              </a:rPr>
            </a:br>
            <a:r>
              <a:rPr kumimoji="1" lang="en-US" altLang="ja-JP" sz="1400" dirty="0" smtClean="0">
                <a:latin typeface="Meiryo UI" panose="020B0604030504040204" pitchFamily="50" charset="-128"/>
                <a:ea typeface="Meiryo UI" panose="020B0604030504040204" pitchFamily="50" charset="-128"/>
              </a:rPr>
              <a:t>	Your municipal Council of Social Welfare</a:t>
            </a:r>
          </a:p>
        </p:txBody>
      </p:sp>
      <p:sp>
        <p:nvSpPr>
          <p:cNvPr id="22" name="正方形/長方形 21"/>
          <p:cNvSpPr/>
          <p:nvPr/>
        </p:nvSpPr>
        <p:spPr>
          <a:xfrm>
            <a:off x="5304820" y="11703986"/>
            <a:ext cx="4869565" cy="572618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nSpc>
                <a:spcPct val="130000"/>
              </a:lnSpc>
            </a:pPr>
            <a:r>
              <a:rPr kumimoji="1" lang="ja-JP" altLang="en-US" sz="1400" dirty="0" smtClean="0">
                <a:solidFill>
                  <a:srgbClr val="E53E11"/>
                </a:solidFill>
                <a:latin typeface="Meiryo UI" panose="020B0604030504040204" pitchFamily="50" charset="-128"/>
                <a:ea typeface="Meiryo UI" panose="020B0604030504040204" pitchFamily="50" charset="-128"/>
              </a:rPr>
              <a:t>②</a:t>
            </a:r>
            <a:r>
              <a:rPr kumimoji="1" lang="en-US" altLang="ja-JP" sz="1400" dirty="0" smtClean="0">
                <a:solidFill>
                  <a:srgbClr val="E53E11"/>
                </a:solidFill>
                <a:latin typeface="Meiryo UI" panose="020B0604030504040204" pitchFamily="50" charset="-128"/>
                <a:ea typeface="Meiryo UI" panose="020B0604030504040204" pitchFamily="50" charset="-128"/>
              </a:rPr>
              <a:t>Loans mainly for those who have lost employment (Comprehensive </a:t>
            </a:r>
            <a:r>
              <a:rPr kumimoji="1" lang="en-US" altLang="ja-JP" sz="1400" dirty="0">
                <a:solidFill>
                  <a:srgbClr val="E53E11"/>
                </a:solidFill>
                <a:latin typeface="Meiryo UI" panose="020B0604030504040204" pitchFamily="50" charset="-128"/>
                <a:ea typeface="Meiryo UI" panose="020B0604030504040204" pitchFamily="50" charset="-128"/>
              </a:rPr>
              <a:t>S</a:t>
            </a:r>
            <a:r>
              <a:rPr kumimoji="1" lang="en-US" altLang="ja-JP" sz="1400" dirty="0" smtClean="0">
                <a:solidFill>
                  <a:srgbClr val="E53E11"/>
                </a:solidFill>
                <a:latin typeface="Meiryo UI" panose="020B0604030504040204" pitchFamily="50" charset="-128"/>
                <a:ea typeface="Meiryo UI" panose="020B0604030504040204" pitchFamily="50" charset="-128"/>
              </a:rPr>
              <a:t>upport </a:t>
            </a:r>
            <a:r>
              <a:rPr kumimoji="1" lang="en-US" altLang="ja-JP" sz="1400" dirty="0">
                <a:solidFill>
                  <a:srgbClr val="E53E11"/>
                </a:solidFill>
                <a:latin typeface="Meiryo UI" panose="020B0604030504040204" pitchFamily="50" charset="-128"/>
                <a:ea typeface="Meiryo UI" panose="020B0604030504040204" pitchFamily="50" charset="-128"/>
              </a:rPr>
              <a:t>L</a:t>
            </a:r>
            <a:r>
              <a:rPr kumimoji="1" lang="en-US" altLang="ja-JP" sz="1400" dirty="0" smtClean="0">
                <a:solidFill>
                  <a:srgbClr val="E53E11"/>
                </a:solidFill>
                <a:latin typeface="Meiryo UI" panose="020B0604030504040204" pitchFamily="50" charset="-128"/>
                <a:ea typeface="Meiryo UI" panose="020B0604030504040204" pitchFamily="50" charset="-128"/>
              </a:rPr>
              <a:t>oan※)</a:t>
            </a:r>
          </a:p>
          <a:p>
            <a:pPr>
              <a:lnSpc>
                <a:spcPct val="130000"/>
              </a:lnSpc>
            </a:pPr>
            <a:r>
              <a:rPr kumimoji="1" lang="en-US" altLang="ja-JP" sz="1400" dirty="0" smtClean="0">
                <a:latin typeface="Meiryo UI" panose="020B0604030504040204" pitchFamily="50" charset="-128"/>
                <a:ea typeface="Meiryo UI" panose="020B0604030504040204" pitchFamily="50" charset="-128"/>
              </a:rPr>
              <a:t>Loan for living expenses needed until restoration of livelihood. </a:t>
            </a:r>
          </a:p>
          <a:p>
            <a:pPr>
              <a:lnSpc>
                <a:spcPct val="130000"/>
              </a:lnSpc>
            </a:pPr>
            <a:r>
              <a:rPr kumimoji="1" lang="ja-JP" altLang="en-US" sz="1600" dirty="0" smtClean="0">
                <a:latin typeface="Meiryo UI" panose="020B0604030504040204" pitchFamily="50" charset="-128"/>
                <a:ea typeface="Meiryo UI" panose="020B0604030504040204" pitchFamily="50" charset="-128"/>
              </a:rPr>
              <a:t>　</a:t>
            </a:r>
            <a:r>
              <a:rPr kumimoji="1" lang="en-US" altLang="ja-JP" sz="1400" dirty="0" smtClean="0">
                <a:latin typeface="Meiryo UI" panose="020B0604030504040204" pitchFamily="50" charset="-128"/>
                <a:ea typeface="Meiryo UI" panose="020B0604030504040204" pitchFamily="50" charset="-128"/>
              </a:rPr>
              <a:t>※The sub-category ”Living Support Fund” under Comprehensive Support Loans</a:t>
            </a:r>
          </a:p>
          <a:p>
            <a:pPr>
              <a:lnSpc>
                <a:spcPct val="130000"/>
              </a:lnSpc>
            </a:pPr>
            <a:r>
              <a:rPr kumimoji="1" lang="ja-JP" altLang="en-US" sz="1400" dirty="0" smtClean="0">
                <a:latin typeface="Meiryo UI" panose="020B0604030504040204" pitchFamily="50" charset="-128"/>
                <a:ea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rPr>
              <a:t>Who can apply for this loan:</a:t>
            </a:r>
          </a:p>
          <a:p>
            <a:pPr>
              <a:lnSpc>
                <a:spcPct val="130000"/>
              </a:lnSpc>
            </a:pPr>
            <a:r>
              <a:rPr kumimoji="1" lang="ja-JP" altLang="en-US" dirty="0" smtClean="0">
                <a:latin typeface="Meiryo UI" panose="020B0604030504040204" pitchFamily="50" charset="-128"/>
                <a:ea typeface="Meiryo UI" panose="020B0604030504040204" pitchFamily="50" charset="-128"/>
              </a:rPr>
              <a:t>　</a:t>
            </a:r>
            <a:r>
              <a:rPr kumimoji="1" lang="en-US" altLang="ja-JP" sz="1400" dirty="0" smtClean="0">
                <a:latin typeface="Meiryo UI" panose="020B0604030504040204" pitchFamily="50" charset="-128"/>
                <a:ea typeface="Meiryo UI" panose="020B0604030504040204" pitchFamily="50" charset="-128"/>
              </a:rPr>
              <a:t>Households which lack funds to cover daily living expenses due to a loss of income or unemployment resulting from the effects of COVID-19. </a:t>
            </a:r>
            <a:endParaRPr kumimoji="1" lang="en-US" altLang="ja-JP" dirty="0" smtClean="0">
              <a:latin typeface="Meiryo UI" panose="020B0604030504040204" pitchFamily="50" charset="-128"/>
              <a:ea typeface="Meiryo UI" panose="020B0604030504040204" pitchFamily="50" charset="-128"/>
            </a:endParaRPr>
          </a:p>
          <a:p>
            <a:pPr>
              <a:lnSpc>
                <a:spcPct val="130000"/>
              </a:lnSpc>
            </a:pPr>
            <a:r>
              <a:rPr kumimoji="1" lang="ja-JP" altLang="en-US" sz="1400" dirty="0" smtClean="0">
                <a:latin typeface="Meiryo UI" panose="020B0604030504040204" pitchFamily="50" charset="-128"/>
                <a:ea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rPr>
              <a:t>Maximum loan amount</a:t>
            </a:r>
            <a:endParaRPr kumimoji="1" lang="en-US" altLang="ja-JP" sz="1400" dirty="0">
              <a:latin typeface="Meiryo UI" panose="020B0604030504040204" pitchFamily="50" charset="-128"/>
              <a:ea typeface="Meiryo UI" panose="020B0604030504040204" pitchFamily="50" charset="-128"/>
            </a:endParaRPr>
          </a:p>
          <a:p>
            <a:pPr>
              <a:lnSpc>
                <a:spcPct val="130000"/>
              </a:lnSpc>
            </a:pPr>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rPr>
              <a:t>2 or more people in household </a:t>
            </a:r>
          </a:p>
          <a:p>
            <a:pPr>
              <a:lnSpc>
                <a:spcPct val="130000"/>
              </a:lnSpc>
            </a:pPr>
            <a:r>
              <a:rPr kumimoji="1" lang="en-US" altLang="ja-JP" sz="1400" dirty="0">
                <a:latin typeface="Meiryo UI" panose="020B0604030504040204" pitchFamily="50" charset="-128"/>
                <a:ea typeface="Meiryo UI" panose="020B0604030504040204" pitchFamily="50" charset="-128"/>
                <a:sym typeface="Wingdings" panose="05000000000000000000" pitchFamily="2" charset="2"/>
              </a:rPr>
              <a:t>	</a:t>
            </a:r>
            <a:r>
              <a:rPr kumimoji="1" lang="en-US" altLang="ja-JP" sz="1400" dirty="0" smtClean="0">
                <a:latin typeface="Meiryo UI" panose="020B0604030504040204" pitchFamily="50" charset="-128"/>
                <a:ea typeface="Meiryo UI" panose="020B0604030504040204" pitchFamily="50" charset="-128"/>
                <a:sym typeface="Wingdings" panose="05000000000000000000" pitchFamily="2" charset="2"/>
              </a:rPr>
              <a:t> up to 200,000 yen per month</a:t>
            </a:r>
            <a:endParaRPr kumimoji="1" lang="en-US" altLang="ja-JP" sz="1400" dirty="0">
              <a:latin typeface="Meiryo UI" panose="020B0604030504040204" pitchFamily="50" charset="-128"/>
              <a:ea typeface="Meiryo UI" panose="020B0604030504040204" pitchFamily="50" charset="-128"/>
            </a:endParaRPr>
          </a:p>
          <a:p>
            <a:pPr>
              <a:lnSpc>
                <a:spcPct val="130000"/>
              </a:lnSpc>
            </a:pPr>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rPr>
              <a:t>1 person </a:t>
            </a:r>
            <a:r>
              <a:rPr kumimoji="1" lang="en-US" altLang="ja-JP" sz="1400" dirty="0" smtClean="0">
                <a:latin typeface="Meiryo UI" panose="020B0604030504040204" pitchFamily="50" charset="-128"/>
                <a:ea typeface="Meiryo UI" panose="020B0604030504040204" pitchFamily="50" charset="-128"/>
                <a:sym typeface="Wingdings" panose="05000000000000000000" pitchFamily="2" charset="2"/>
              </a:rPr>
              <a:t> up to 150,000 yen per month</a:t>
            </a:r>
            <a:endParaRPr kumimoji="1" lang="en-US" altLang="ja-JP" sz="1400" dirty="0">
              <a:latin typeface="Meiryo UI" panose="020B0604030504040204" pitchFamily="50" charset="-128"/>
              <a:ea typeface="Meiryo UI" panose="020B0604030504040204" pitchFamily="50" charset="-128"/>
            </a:endParaRPr>
          </a:p>
          <a:p>
            <a:pPr>
              <a:lnSpc>
                <a:spcPct val="130000"/>
              </a:lnSpc>
            </a:pPr>
            <a:r>
              <a:rPr kumimoji="1" lang="ja-JP" altLang="en-US" sz="1400" dirty="0">
                <a:latin typeface="Meiryo UI" panose="020B0604030504040204" pitchFamily="50" charset="-128"/>
                <a:ea typeface="Meiryo UI" panose="020B0604030504040204" pitchFamily="50" charset="-128"/>
              </a:rPr>
              <a:t>　</a:t>
            </a:r>
            <a:r>
              <a:rPr kumimoji="1" lang="en-US" altLang="ja-JP" sz="1400" dirty="0" smtClean="0">
                <a:latin typeface="Meiryo UI" panose="020B0604030504040204" pitchFamily="50" charset="-128"/>
                <a:ea typeface="Meiryo UI" panose="020B0604030504040204" pitchFamily="50" charset="-128"/>
              </a:rPr>
              <a:t>※Loan period: in principal, up to 3 months</a:t>
            </a:r>
            <a:endParaRPr kumimoji="1" lang="en-US" altLang="ja-JP" sz="1400" dirty="0">
              <a:latin typeface="Meiryo UI" panose="020B0604030504040204" pitchFamily="50" charset="-128"/>
              <a:ea typeface="Meiryo UI" panose="020B0604030504040204" pitchFamily="50" charset="-128"/>
            </a:endParaRPr>
          </a:p>
          <a:p>
            <a:pPr>
              <a:lnSpc>
                <a:spcPct val="130000"/>
              </a:lnSpc>
            </a:pPr>
            <a:r>
              <a:rPr kumimoji="1" lang="ja-JP" altLang="en-US" sz="1400" dirty="0" smtClean="0">
                <a:latin typeface="Meiryo UI" panose="020B0604030504040204" pitchFamily="50" charset="-128"/>
                <a:ea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rPr>
              <a:t>Deferment period: 1 year</a:t>
            </a:r>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rPr>
              <a:t>No interest</a:t>
            </a:r>
            <a:r>
              <a:rPr kumimoji="1" lang="ja-JP" altLang="en-US" sz="1400" dirty="0">
                <a:latin typeface="Meiryo UI" panose="020B0604030504040204" pitchFamily="50" charset="-128"/>
                <a:ea typeface="Meiryo UI" panose="020B0604030504040204" pitchFamily="50" charset="-128"/>
              </a:rPr>
              <a:t>　</a:t>
            </a:r>
            <a:endParaRPr kumimoji="1" lang="en-US" altLang="ja-JP" sz="1400" dirty="0">
              <a:latin typeface="Meiryo UI" panose="020B0604030504040204" pitchFamily="50" charset="-128"/>
              <a:ea typeface="Meiryo UI" panose="020B0604030504040204" pitchFamily="50" charset="-128"/>
            </a:endParaRPr>
          </a:p>
          <a:p>
            <a:pPr>
              <a:lnSpc>
                <a:spcPct val="130000"/>
              </a:lnSpc>
            </a:pPr>
            <a:r>
              <a:rPr kumimoji="1" lang="ja-JP" altLang="en-US" sz="1400" dirty="0" smtClean="0">
                <a:latin typeface="Meiryo UI" panose="020B0604030504040204" pitchFamily="50" charset="-128"/>
                <a:ea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rPr>
              <a:t>Maturity period: 10 years</a:t>
            </a:r>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rPr>
              <a:t>Guarantor not required</a:t>
            </a:r>
            <a:endParaRPr kumimoji="1" lang="en-US" altLang="ja-JP" sz="1400" dirty="0">
              <a:latin typeface="Meiryo UI" panose="020B0604030504040204" pitchFamily="50" charset="-128"/>
              <a:ea typeface="Meiryo UI" panose="020B0604030504040204" pitchFamily="50" charset="-128"/>
            </a:endParaRPr>
          </a:p>
          <a:p>
            <a:pPr>
              <a:lnSpc>
                <a:spcPct val="130000"/>
              </a:lnSpc>
            </a:pP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Applications: </a:t>
            </a:r>
            <a:r>
              <a:rPr kumimoji="1" lang="en-US" altLang="ja-JP" sz="1400" dirty="0" smtClean="0">
                <a:latin typeface="Meiryo UI" panose="020B0604030504040204" pitchFamily="50" charset="-128"/>
                <a:ea typeface="Meiryo UI" panose="020B0604030504040204" pitchFamily="50" charset="-128"/>
              </a:rPr>
              <a:t/>
            </a:r>
            <a:br>
              <a:rPr kumimoji="1" lang="en-US" altLang="ja-JP" sz="1400" dirty="0" smtClean="0">
                <a:latin typeface="Meiryo UI" panose="020B0604030504040204" pitchFamily="50" charset="-128"/>
                <a:ea typeface="Meiryo UI" panose="020B0604030504040204" pitchFamily="50" charset="-128"/>
              </a:rPr>
            </a:br>
            <a:r>
              <a:rPr kumimoji="1" lang="en-US" altLang="ja-JP" sz="1400" dirty="0" smtClean="0">
                <a:latin typeface="Meiryo UI" panose="020B0604030504040204" pitchFamily="50" charset="-128"/>
                <a:ea typeface="Meiryo UI" panose="020B0604030504040204" pitchFamily="50" charset="-128"/>
              </a:rPr>
              <a:t>	Your </a:t>
            </a:r>
            <a:r>
              <a:rPr kumimoji="1" lang="en-US" altLang="ja-JP" sz="1400" dirty="0">
                <a:latin typeface="Meiryo UI" panose="020B0604030504040204" pitchFamily="50" charset="-128"/>
                <a:ea typeface="Meiryo UI" panose="020B0604030504040204" pitchFamily="50" charset="-128"/>
              </a:rPr>
              <a:t>municipal Council of Social </a:t>
            </a:r>
            <a:r>
              <a:rPr kumimoji="1" lang="en-US" altLang="ja-JP" sz="1400" dirty="0" smtClean="0">
                <a:latin typeface="Meiryo UI" panose="020B0604030504040204" pitchFamily="50" charset="-128"/>
                <a:ea typeface="Meiryo UI" panose="020B0604030504040204" pitchFamily="50" charset="-128"/>
              </a:rPr>
              <a:t>Welfare</a:t>
            </a:r>
          </a:p>
          <a:p>
            <a:pPr>
              <a:lnSpc>
                <a:spcPts val="100"/>
              </a:lnSpc>
            </a:pPr>
            <a:endParaRPr kumimoji="1" lang="en-US" altLang="ja-JP" sz="1400" dirty="0" smtClean="0">
              <a:latin typeface="Meiryo UI" panose="020B0604030504040204" pitchFamily="50" charset="-128"/>
              <a:ea typeface="Meiryo UI" panose="020B0604030504040204" pitchFamily="50" charset="-128"/>
            </a:endParaRPr>
          </a:p>
          <a:p>
            <a:pPr>
              <a:lnSpc>
                <a:spcPts val="100"/>
              </a:lnSpc>
            </a:pPr>
            <a:endParaRPr kumimoji="1" lang="en-US" altLang="ja-JP" sz="1400" dirty="0">
              <a:latin typeface="Meiryo UI" panose="020B0604030504040204" pitchFamily="50" charset="-128"/>
              <a:ea typeface="Meiryo UI" panose="020B0604030504040204" pitchFamily="50" charset="-128"/>
            </a:endParaRPr>
          </a:p>
          <a:p>
            <a:pPr>
              <a:lnSpc>
                <a:spcPts val="100"/>
              </a:lnSpc>
            </a:pPr>
            <a:endParaRPr kumimoji="1" lang="en-US" altLang="ja-JP" sz="1400" dirty="0" smtClean="0">
              <a:latin typeface="Meiryo UI" panose="020B0604030504040204" pitchFamily="50" charset="-128"/>
              <a:ea typeface="Meiryo UI" panose="020B0604030504040204" pitchFamily="50" charset="-128"/>
            </a:endParaRPr>
          </a:p>
          <a:p>
            <a:pPr>
              <a:lnSpc>
                <a:spcPts val="100"/>
              </a:lnSpc>
            </a:pPr>
            <a:endParaRPr kumimoji="1" lang="en-US" altLang="ja-JP" sz="1400" dirty="0">
              <a:latin typeface="Meiryo UI" panose="020B0604030504040204" pitchFamily="50" charset="-128"/>
              <a:ea typeface="Meiryo UI" panose="020B0604030504040204" pitchFamily="50" charset="-128"/>
            </a:endParaRPr>
          </a:p>
          <a:p>
            <a:pPr>
              <a:lnSpc>
                <a:spcPts val="100"/>
              </a:lnSpc>
            </a:pPr>
            <a:endParaRPr kumimoji="1" lang="en-US" altLang="ja-JP" sz="1400" dirty="0" smtClean="0">
              <a:latin typeface="Meiryo UI" panose="020B0604030504040204" pitchFamily="50" charset="-128"/>
              <a:ea typeface="Meiryo UI" panose="020B0604030504040204" pitchFamily="50" charset="-128"/>
            </a:endParaRPr>
          </a:p>
          <a:p>
            <a:pPr>
              <a:lnSpc>
                <a:spcPts val="100"/>
              </a:lnSpc>
            </a:pPr>
            <a:endParaRPr kumimoji="1" lang="en-US" altLang="ja-JP" sz="1400" dirty="0">
              <a:latin typeface="Meiryo UI" panose="020B0604030504040204" pitchFamily="50" charset="-128"/>
              <a:ea typeface="Meiryo UI" panose="020B0604030504040204" pitchFamily="50" charset="-128"/>
            </a:endParaRPr>
          </a:p>
          <a:p>
            <a:pPr>
              <a:lnSpc>
                <a:spcPts val="100"/>
              </a:lnSpc>
            </a:pPr>
            <a:endParaRPr kumimoji="1" lang="en-US" altLang="ja-JP" sz="1400" dirty="0" smtClean="0">
              <a:latin typeface="Meiryo UI" panose="020B0604030504040204" pitchFamily="50" charset="-128"/>
              <a:ea typeface="Meiryo UI" panose="020B0604030504040204" pitchFamily="50" charset="-128"/>
            </a:endParaRPr>
          </a:p>
          <a:p>
            <a:pPr>
              <a:lnSpc>
                <a:spcPts val="100"/>
              </a:lnSpc>
            </a:pPr>
            <a:endParaRPr kumimoji="1" lang="en-US" altLang="ja-JP" sz="1400" dirty="0">
              <a:latin typeface="Meiryo UI" panose="020B0604030504040204" pitchFamily="50" charset="-128"/>
              <a:ea typeface="Meiryo UI" panose="020B0604030504040204" pitchFamily="50" charset="-128"/>
            </a:endParaRPr>
          </a:p>
          <a:p>
            <a:pPr>
              <a:lnSpc>
                <a:spcPts val="100"/>
              </a:lnSpc>
            </a:pPr>
            <a:endParaRPr kumimoji="1" lang="en-US" altLang="ja-JP" sz="1400" dirty="0" smtClean="0">
              <a:latin typeface="Meiryo UI" panose="020B0604030504040204" pitchFamily="50" charset="-128"/>
              <a:ea typeface="Meiryo UI" panose="020B0604030504040204" pitchFamily="50" charset="-128"/>
            </a:endParaRPr>
          </a:p>
          <a:p>
            <a:pPr>
              <a:lnSpc>
                <a:spcPts val="100"/>
              </a:lnSpc>
            </a:pPr>
            <a:endParaRPr kumimoji="1" lang="en-US" altLang="ja-JP" sz="1400" dirty="0">
              <a:latin typeface="Meiryo UI" panose="020B0604030504040204" pitchFamily="50" charset="-128"/>
              <a:ea typeface="Meiryo UI" panose="020B0604030504040204" pitchFamily="50" charset="-128"/>
            </a:endParaRPr>
          </a:p>
          <a:p>
            <a:pPr>
              <a:lnSpc>
                <a:spcPts val="100"/>
              </a:lnSpc>
            </a:pPr>
            <a:endParaRPr kumimoji="1" lang="en-US" altLang="ja-JP" sz="1400" dirty="0" smtClean="0">
              <a:latin typeface="Meiryo UI" panose="020B0604030504040204" pitchFamily="50" charset="-128"/>
              <a:ea typeface="Meiryo UI" panose="020B0604030504040204" pitchFamily="50" charset="-128"/>
            </a:endParaRPr>
          </a:p>
          <a:p>
            <a:pPr>
              <a:lnSpc>
                <a:spcPts val="100"/>
              </a:lnSpc>
            </a:pPr>
            <a:endParaRPr kumimoji="1" lang="en-US" altLang="ja-JP" sz="1400" dirty="0">
              <a:latin typeface="Meiryo UI" panose="020B0604030504040204" pitchFamily="50" charset="-128"/>
              <a:ea typeface="Meiryo UI" panose="020B0604030504040204" pitchFamily="50" charset="-128"/>
            </a:endParaRPr>
          </a:p>
          <a:p>
            <a:pPr>
              <a:lnSpc>
                <a:spcPts val="100"/>
              </a:lnSpc>
            </a:pPr>
            <a:endParaRPr kumimoji="1" lang="en-US" altLang="ja-JP" sz="1400" dirty="0" smtClean="0">
              <a:latin typeface="Meiryo UI" panose="020B0604030504040204" pitchFamily="50" charset="-128"/>
              <a:ea typeface="Meiryo UI" panose="020B0604030504040204" pitchFamily="50" charset="-128"/>
            </a:endParaRPr>
          </a:p>
          <a:p>
            <a:pPr>
              <a:lnSpc>
                <a:spcPts val="100"/>
              </a:lnSpc>
            </a:pPr>
            <a:endParaRPr kumimoji="1" lang="en-US" altLang="ja-JP" sz="1400" dirty="0">
              <a:latin typeface="Meiryo UI" panose="020B0604030504040204" pitchFamily="50" charset="-128"/>
              <a:ea typeface="Meiryo UI" panose="020B0604030504040204" pitchFamily="50" charset="-128"/>
            </a:endParaRPr>
          </a:p>
          <a:p>
            <a:pPr>
              <a:lnSpc>
                <a:spcPts val="100"/>
              </a:lnSpc>
            </a:pPr>
            <a:endParaRPr kumimoji="1" lang="en-US" altLang="ja-JP" sz="1400" dirty="0" smtClean="0">
              <a:latin typeface="Meiryo UI" panose="020B0604030504040204" pitchFamily="50" charset="-128"/>
              <a:ea typeface="Meiryo UI" panose="020B0604030504040204" pitchFamily="50" charset="-128"/>
            </a:endParaRPr>
          </a:p>
          <a:p>
            <a:pPr>
              <a:lnSpc>
                <a:spcPts val="100"/>
              </a:lnSpc>
            </a:pPr>
            <a:endParaRPr kumimoji="1" lang="en-US" altLang="ja-JP" sz="1400" dirty="0" smtClean="0">
              <a:latin typeface="Meiryo UI" panose="020B0604030504040204" pitchFamily="50" charset="-128"/>
              <a:ea typeface="Meiryo UI" panose="020B0604030504040204" pitchFamily="50" charset="-128"/>
            </a:endParaRPr>
          </a:p>
        </p:txBody>
      </p:sp>
      <p:sp>
        <p:nvSpPr>
          <p:cNvPr id="3" name="正方形/長方形 2"/>
          <p:cNvSpPr/>
          <p:nvPr/>
        </p:nvSpPr>
        <p:spPr>
          <a:xfrm>
            <a:off x="385989" y="17542162"/>
            <a:ext cx="9725651" cy="652486"/>
          </a:xfrm>
          <a:prstGeom prst="rect">
            <a:avLst/>
          </a:prstGeom>
        </p:spPr>
        <p:txBody>
          <a:bodyPr wrap="square">
            <a:spAutoFit/>
          </a:bodyPr>
          <a:lstStyle/>
          <a:p>
            <a:pPr>
              <a:lnSpc>
                <a:spcPct val="130000"/>
              </a:lnSpc>
            </a:pPr>
            <a:r>
              <a:rPr lang="ja-JP" altLang="en-US" sz="1400" dirty="0" smtClean="0">
                <a:latin typeface="Meiryo UI" panose="020B0604030504040204" pitchFamily="50" charset="-128"/>
                <a:ea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rPr>
              <a:t>Inquiries:</a:t>
            </a:r>
            <a:r>
              <a:rPr lang="ja-JP" altLang="en-US" sz="1400" dirty="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Gifu Prefectural Council of Social Welfare Tel: 058-273-1111 (direct line: 2513, 2514)</a:t>
            </a:r>
            <a:endParaRPr lang="en-US" altLang="ja-JP" sz="1400" dirty="0">
              <a:latin typeface="Meiryo UI" panose="020B0604030504040204" pitchFamily="50" charset="-128"/>
              <a:ea typeface="Meiryo UI" panose="020B0604030504040204" pitchFamily="50" charset="-128"/>
            </a:endParaRPr>
          </a:p>
          <a:p>
            <a:pPr>
              <a:lnSpc>
                <a:spcPct val="130000"/>
              </a:lnSpc>
            </a:pPr>
            <a:r>
              <a:rPr lang="en-US" altLang="ja-JP" sz="1400" dirty="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Your municipal Council of Social Welfare</a:t>
            </a:r>
            <a:endParaRPr lang="en-US" altLang="ja-JP" sz="1400" dirty="0">
              <a:latin typeface="Meiryo UI" panose="020B0604030504040204" pitchFamily="50" charset="-128"/>
              <a:ea typeface="Meiryo UI" panose="020B0604030504040204" pitchFamily="50" charset="-128"/>
            </a:endParaRPr>
          </a:p>
        </p:txBody>
      </p:sp>
      <p:sp>
        <p:nvSpPr>
          <p:cNvPr id="13" name="正方形/長方形 12"/>
          <p:cNvSpPr/>
          <p:nvPr/>
        </p:nvSpPr>
        <p:spPr>
          <a:xfrm>
            <a:off x="501509" y="3489019"/>
            <a:ext cx="5146675" cy="932563"/>
          </a:xfrm>
          <a:prstGeom prst="rect">
            <a:avLst/>
          </a:prstGeom>
        </p:spPr>
        <p:txBody>
          <a:bodyPr>
            <a:spAutoFit/>
          </a:bodyPr>
          <a:lstStyle/>
          <a:p>
            <a:pPr>
              <a:lnSpc>
                <a:spcPct val="130000"/>
              </a:lnSpc>
            </a:pPr>
            <a:r>
              <a:rPr kumimoji="1" lang="en-US" altLang="ja-JP" sz="1400" dirty="0">
                <a:latin typeface="Meiryo UI" panose="020B0604030504040204" pitchFamily="50" charset="-128"/>
                <a:ea typeface="Meiryo UI" panose="020B0604030504040204" pitchFamily="50" charset="-128"/>
              </a:rPr>
              <a:t>For details about which destinations are affected, please see the Ministry of Foreign Affairs website’s </a:t>
            </a:r>
            <a:r>
              <a:rPr kumimoji="1" lang="en-US" altLang="ja-JP" sz="1400" dirty="0" smtClean="0">
                <a:latin typeface="Meiryo UI" panose="020B0604030504040204" pitchFamily="50" charset="-128"/>
                <a:ea typeface="Meiryo UI" panose="020B0604030504040204" pitchFamily="50" charset="-128"/>
              </a:rPr>
              <a:t>“Overseas Safety Information</a:t>
            </a:r>
            <a:r>
              <a:rPr kumimoji="1" lang="en-US" altLang="ja-JP" sz="1400" dirty="0">
                <a:latin typeface="Meiryo UI" panose="020B0604030504040204" pitchFamily="50" charset="-128"/>
                <a:ea typeface="Meiryo UI" panose="020B0604030504040204" pitchFamily="50" charset="-128"/>
              </a:rPr>
              <a:t>” (Japanese only). </a:t>
            </a:r>
          </a:p>
        </p:txBody>
      </p:sp>
      <p:sp>
        <p:nvSpPr>
          <p:cNvPr id="15" name="正方形/長方形 14"/>
          <p:cNvSpPr/>
          <p:nvPr/>
        </p:nvSpPr>
        <p:spPr>
          <a:xfrm>
            <a:off x="477283" y="4354633"/>
            <a:ext cx="5311075" cy="1212640"/>
          </a:xfrm>
          <a:prstGeom prst="rect">
            <a:avLst/>
          </a:prstGeom>
        </p:spPr>
        <p:txBody>
          <a:bodyPr wrap="square">
            <a:spAutoFit/>
          </a:bodyPr>
          <a:lstStyle/>
          <a:p>
            <a:pPr>
              <a:lnSpc>
                <a:spcPct val="130000"/>
              </a:lnSpc>
            </a:pPr>
            <a:r>
              <a:rPr kumimoji="1" lang="en-US" altLang="ja-JP" sz="1400" dirty="0" smtClean="0">
                <a:latin typeface="Meiryo UI" panose="020B0604030504040204" pitchFamily="50" charset="-128"/>
                <a:ea typeface="Meiryo UI" panose="020B0604030504040204" pitchFamily="50" charset="-128"/>
              </a:rPr>
              <a:t>Certain countries and regions have placed restrictions on entry or on movement after entry for travelers from Japan/Japanese nationals. For details, see the Ministry of Foreign Affairs website. </a:t>
            </a:r>
            <a:endParaRPr kumimoji="1" lang="ja-JP" altLang="en-US" sz="1400" dirty="0">
              <a:latin typeface="Meiryo UI" panose="020B0604030504040204" pitchFamily="50" charset="-128"/>
              <a:ea typeface="Meiryo UI" panose="020B0604030504040204" pitchFamily="50" charset="-128"/>
            </a:endParaRPr>
          </a:p>
        </p:txBody>
      </p:sp>
      <p:sp>
        <p:nvSpPr>
          <p:cNvPr id="24" name="テキスト ボックス 23"/>
          <p:cNvSpPr txBox="1"/>
          <p:nvPr/>
        </p:nvSpPr>
        <p:spPr>
          <a:xfrm>
            <a:off x="515071" y="6295940"/>
            <a:ext cx="9185885" cy="1749261"/>
          </a:xfrm>
          <a:prstGeom prst="rect">
            <a:avLst/>
          </a:prstGeom>
          <a:noFill/>
        </p:spPr>
        <p:txBody>
          <a:bodyPr wrap="square" rtlCol="0">
            <a:spAutoFit/>
          </a:bodyPr>
          <a:lstStyle/>
          <a:p>
            <a:pPr>
              <a:lnSpc>
                <a:spcPct val="130000"/>
              </a:lnSpc>
            </a:pPr>
            <a:r>
              <a:rPr lang="ja-JP" altLang="en-US" sz="1400" dirty="0">
                <a:latin typeface="BIZ UDPゴシック" panose="020B0400000000000000" pitchFamily="50" charset="-128"/>
                <a:ea typeface="BIZ UDPゴシック" panose="020B0400000000000000" pitchFamily="50" charset="-128"/>
              </a:rPr>
              <a:t>　</a:t>
            </a:r>
            <a:r>
              <a:rPr lang="en-US" altLang="ja-JP" sz="1400" dirty="0" smtClean="0">
                <a:latin typeface="Meiryo UI" panose="020B0604030504040204" pitchFamily="50" charset="-128"/>
                <a:ea typeface="Meiryo UI" panose="020B0604030504040204" pitchFamily="50" charset="-128"/>
              </a:rPr>
              <a:t>As COVID-19 spreads, false rumors on social media about shortages of products such as toilet paper and tissues are causing panic-buying in Gifu Prefecture as well. </a:t>
            </a:r>
          </a:p>
          <a:p>
            <a:pPr>
              <a:lnSpc>
                <a:spcPct val="130000"/>
              </a:lnSpc>
            </a:pPr>
            <a:r>
              <a:rPr lang="en-US" altLang="ja-JP" sz="1400" dirty="0" smtClean="0">
                <a:latin typeface="Meiryo UI" panose="020B0604030504040204" pitchFamily="50" charset="-128"/>
                <a:ea typeface="Meiryo UI" panose="020B0604030504040204" pitchFamily="50" charset="-128"/>
              </a:rPr>
              <a:t>The majority of these products are manufactured in Japan, and we have confirmation that stocks will not run out. </a:t>
            </a:r>
          </a:p>
          <a:p>
            <a:pPr>
              <a:lnSpc>
                <a:spcPct val="130000"/>
              </a:lnSpc>
            </a:pPr>
            <a:r>
              <a:rPr lang="en-US" altLang="ja-JP" sz="1400" dirty="0" smtClean="0">
                <a:latin typeface="Meiryo UI" panose="020B0604030504040204" pitchFamily="50" charset="-128"/>
                <a:ea typeface="Meiryo UI" panose="020B0604030504040204" pitchFamily="50" charset="-128"/>
              </a:rPr>
              <a:t>We ask that prefectural residents respond calmly to the current situation and not be taken in by </a:t>
            </a:r>
            <a:r>
              <a:rPr lang="en-US" altLang="ja-JP" sz="1400" dirty="0">
                <a:latin typeface="Meiryo UI" panose="020B0604030504040204" pitchFamily="50" charset="-128"/>
                <a:ea typeface="Meiryo UI" panose="020B0604030504040204" pitchFamily="50" charset="-128"/>
              </a:rPr>
              <a:t>false information </a:t>
            </a:r>
            <a:r>
              <a:rPr lang="en-US" altLang="ja-JP" sz="1400" dirty="0" smtClean="0">
                <a:latin typeface="Meiryo UI" panose="020B0604030504040204" pitchFamily="50" charset="-128"/>
                <a:ea typeface="Meiryo UI" panose="020B0604030504040204" pitchFamily="50" charset="-128"/>
              </a:rPr>
              <a:t>and unsubstantiated rumors. </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5" name="正方形/長方形 24"/>
          <p:cNvSpPr/>
          <p:nvPr/>
        </p:nvSpPr>
        <p:spPr>
          <a:xfrm>
            <a:off x="515071" y="5617681"/>
            <a:ext cx="8897721" cy="523220"/>
          </a:xfrm>
          <a:prstGeom prst="rect">
            <a:avLst/>
          </a:prstGeom>
          <a:solidFill>
            <a:srgbClr val="FF0000"/>
          </a:solidFill>
        </p:spPr>
        <p:txBody>
          <a:bodyPr wrap="square">
            <a:spAutoFit/>
          </a:bodyPr>
          <a:lstStyle/>
          <a:p>
            <a:r>
              <a:rPr lang="en-US" altLang="ja-JP" sz="2800" dirty="0" smtClean="0">
                <a:solidFill>
                  <a:schemeClr val="bg1"/>
                </a:solidFill>
                <a:latin typeface="Meiryo UI" panose="020B0604030504040204" pitchFamily="50" charset="-128"/>
                <a:ea typeface="Meiryo UI" panose="020B0604030504040204" pitchFamily="50" charset="-128"/>
              </a:rPr>
              <a:t>Regarding the purchase of everyday commodities</a:t>
            </a:r>
            <a:endParaRPr lang="ja-JP" altLang="en-US" sz="2800"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54475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テキスト ボックス 20"/>
          <p:cNvSpPr txBox="1"/>
          <p:nvPr/>
        </p:nvSpPr>
        <p:spPr>
          <a:xfrm>
            <a:off x="410674" y="251866"/>
            <a:ext cx="9540185" cy="461665"/>
          </a:xfrm>
          <a:prstGeom prst="rect">
            <a:avLst/>
          </a:prstGeom>
          <a:solidFill>
            <a:srgbClr val="FF0000"/>
          </a:solidFill>
        </p:spPr>
        <p:txBody>
          <a:bodyPr wrap="square" rtlCol="0">
            <a:spAutoFit/>
          </a:bodyPr>
          <a:lstStyle/>
          <a:p>
            <a:r>
              <a:rPr lang="en-US" altLang="ja-JP" sz="2400" dirty="0" smtClean="0">
                <a:solidFill>
                  <a:schemeClr val="bg1"/>
                </a:solidFill>
                <a:latin typeface="Meiryo UI" panose="020B0604030504040204" pitchFamily="50" charset="-128"/>
                <a:ea typeface="Meiryo UI" panose="020B0604030504040204" pitchFamily="50" charset="-128"/>
              </a:rPr>
              <a:t>Prefectural Cultural Facilities</a:t>
            </a:r>
          </a:p>
        </p:txBody>
      </p:sp>
      <p:sp>
        <p:nvSpPr>
          <p:cNvPr id="6" name="正方形/長方形 5"/>
          <p:cNvSpPr/>
          <p:nvPr/>
        </p:nvSpPr>
        <p:spPr>
          <a:xfrm>
            <a:off x="415011" y="1098874"/>
            <a:ext cx="9681409" cy="10161756"/>
          </a:xfrm>
          <a:prstGeom prst="rect">
            <a:avLst/>
          </a:prstGeom>
        </p:spPr>
        <p:txBody>
          <a:bodyPr wrap="square">
            <a:spAutoFit/>
          </a:bodyPr>
          <a:lstStyle/>
          <a:p>
            <a:pPr>
              <a:lnSpc>
                <a:spcPct val="150000"/>
              </a:lnSpc>
              <a:spcAft>
                <a:spcPts val="0"/>
              </a:spcAft>
            </a:pPr>
            <a:r>
              <a:rPr lang="en-US" altLang="ja-JP"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（１）</a:t>
            </a:r>
            <a:r>
              <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rPr>
              <a:t>Gifu Prefectural Library</a:t>
            </a:r>
          </a:p>
          <a:p>
            <a:pPr>
              <a:lnSpc>
                <a:spcPct val="150000"/>
              </a:lnSpc>
              <a:spcAft>
                <a:spcPts val="0"/>
              </a:spcAft>
            </a:pP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〇</a:t>
            </a:r>
            <a:r>
              <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rPr>
              <a:t>Partial suspension of services </a:t>
            </a:r>
          </a:p>
          <a:p>
            <a:pPr>
              <a:lnSpc>
                <a:spcPct val="150000"/>
              </a:lnSpc>
              <a:spcAft>
                <a:spcPts val="0"/>
              </a:spcAft>
            </a:pPr>
            <a:r>
              <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rPr>
              <a:t>	Browsing area: closed</a:t>
            </a:r>
            <a:endParaRPr lang="ja-JP"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marL="457200">
              <a:lnSpc>
                <a:spcPct val="150000"/>
              </a:lnSpc>
              <a:spcAft>
                <a:spcPts val="0"/>
              </a:spcAft>
            </a:pPr>
            <a:r>
              <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rPr>
              <a:t>Borrowing of books: online reservations are now possible. Books may be borrowed by online reservation only.</a:t>
            </a:r>
            <a:endParaRPr lang="ja-JP"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marL="152400">
              <a:lnSpc>
                <a:spcPct val="150000"/>
              </a:lnSpc>
              <a:spcBef>
                <a:spcPts val="845"/>
              </a:spcBef>
              <a:spcAft>
                <a:spcPts val="0"/>
              </a:spcAft>
            </a:pP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〇</a:t>
            </a:r>
            <a:r>
              <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rPr>
              <a:t>Use of rooms (small hall): those who have reservations will be urged to postpone, cancel or reduce the scale of their events.</a:t>
            </a:r>
            <a:endParaRPr lang="ja-JP"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marL="152400">
              <a:lnSpc>
                <a:spcPct val="150000"/>
              </a:lnSpc>
              <a:spcBef>
                <a:spcPts val="845"/>
              </a:spcBef>
              <a:spcAft>
                <a:spcPts val="0"/>
              </a:spcAft>
            </a:pP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〇</a:t>
            </a:r>
            <a:r>
              <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rPr>
              <a:t>Events will not be held.</a:t>
            </a:r>
            <a:endParaRPr lang="ja-JP" altLang="ja-JP"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marL="152400">
              <a:lnSpc>
                <a:spcPct val="150000"/>
              </a:lnSpc>
              <a:spcBef>
                <a:spcPts val="845"/>
              </a:spcBef>
              <a:spcAft>
                <a:spcPts val="0"/>
              </a:spcAft>
            </a:pP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 </a:t>
            </a:r>
            <a:endParaRPr lang="ja-JP"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ct val="150000"/>
              </a:lnSpc>
              <a:spcAft>
                <a:spcPts val="0"/>
              </a:spcAft>
            </a:pP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（２）</a:t>
            </a:r>
            <a:r>
              <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rPr>
              <a:t>Gifu Museum of Fine Arts, Gifu Prefectural Museum, Gifu Museum of Modern Ceramic Art, </a:t>
            </a:r>
            <a:r>
              <a:rPr lang="en-US" altLang="ja-JP" kern="100" dirty="0" err="1" smtClean="0">
                <a:latin typeface="Meiryo UI" panose="020B0604030504040204" pitchFamily="50" charset="-128"/>
                <a:ea typeface="Meiryo UI" panose="020B0604030504040204" pitchFamily="50" charset="-128"/>
                <a:cs typeface="Times New Roman" panose="02020603050405020304" pitchFamily="18" charset="0"/>
              </a:rPr>
              <a:t>Takayama</a:t>
            </a:r>
            <a:r>
              <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en-US" altLang="ja-JP" kern="100" dirty="0" err="1" smtClean="0">
                <a:latin typeface="Meiryo UI" panose="020B0604030504040204" pitchFamily="50" charset="-128"/>
                <a:ea typeface="Meiryo UI" panose="020B0604030504040204" pitchFamily="50" charset="-128"/>
                <a:cs typeface="Times New Roman" panose="02020603050405020304" pitchFamily="18" charset="0"/>
              </a:rPr>
              <a:t>Jinya</a:t>
            </a:r>
            <a:r>
              <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rPr>
              <a:t>, Gifu-</a:t>
            </a:r>
            <a:r>
              <a:rPr lang="en-US" altLang="ja-JP" kern="100" dirty="0" err="1" smtClean="0">
                <a:latin typeface="Meiryo UI" panose="020B0604030504040204" pitchFamily="50" charset="-128"/>
                <a:ea typeface="Meiryo UI" panose="020B0604030504040204" pitchFamily="50" charset="-128"/>
                <a:cs typeface="Times New Roman" panose="02020603050405020304" pitchFamily="18" charset="0"/>
              </a:rPr>
              <a:t>Kakamigahara</a:t>
            </a:r>
            <a:r>
              <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rPr>
              <a:t> Air and Space Museum</a:t>
            </a:r>
            <a:endParaRPr lang="ja-JP"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indent="165100">
              <a:lnSpc>
                <a:spcPct val="150000"/>
              </a:lnSpc>
              <a:spcAft>
                <a:spcPts val="0"/>
              </a:spcAft>
            </a:pP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〇</a:t>
            </a:r>
            <a:r>
              <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rPr>
              <a:t>Exhibition halls: open as usual</a:t>
            </a:r>
            <a:endParaRPr lang="ja-JP"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indent="165100">
              <a:lnSpc>
                <a:spcPct val="150000"/>
              </a:lnSpc>
              <a:spcBef>
                <a:spcPts val="845"/>
              </a:spcBef>
              <a:spcAft>
                <a:spcPts val="0"/>
              </a:spcAft>
            </a:pP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〇</a:t>
            </a:r>
            <a:r>
              <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rPr>
              <a:t>Events will not be held.</a:t>
            </a:r>
            <a:endParaRPr lang="ja-JP"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indent="114300">
              <a:lnSpc>
                <a:spcPct val="150000"/>
              </a:lnSpc>
              <a:spcBef>
                <a:spcPts val="845"/>
              </a:spcBef>
              <a:spcAft>
                <a:spcPts val="0"/>
              </a:spcAft>
            </a:pP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 </a:t>
            </a:r>
            <a:endParaRPr lang="ja-JP"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ct val="150000"/>
              </a:lnSpc>
              <a:spcAft>
                <a:spcPts val="0"/>
              </a:spcAft>
            </a:pP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（３）</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Gifu Prefectural Advanced Science &amp; Technology Experience </a:t>
            </a:r>
            <a:r>
              <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rPr>
              <a:t>Center (Science World)</a:t>
            </a:r>
            <a:endPar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endParaRPr>
          </a:p>
          <a:p>
            <a:pPr indent="165100">
              <a:lnSpc>
                <a:spcPct val="150000"/>
              </a:lnSpc>
              <a:spcAft>
                <a:spcPts val="0"/>
              </a:spcAft>
            </a:pP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〇</a:t>
            </a:r>
            <a:r>
              <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rPr>
              <a:t>Events will not be held.</a:t>
            </a:r>
          </a:p>
          <a:p>
            <a:pPr indent="114300">
              <a:lnSpc>
                <a:spcPct val="150000"/>
              </a:lnSpc>
              <a:spcAft>
                <a:spcPts val="0"/>
              </a:spcAft>
            </a:pPr>
            <a:endParaRPr lang="ja-JP"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ct val="150000"/>
              </a:lnSpc>
              <a:spcAft>
                <a:spcPts val="0"/>
              </a:spcAft>
            </a:pP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（４）</a:t>
            </a:r>
            <a:r>
              <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rPr>
              <a:t>OKB </a:t>
            </a:r>
            <a:r>
              <a:rPr lang="en-US" altLang="ja-JP" kern="100" dirty="0" err="1" smtClean="0">
                <a:latin typeface="Meiryo UI" panose="020B0604030504040204" pitchFamily="50" charset="-128"/>
                <a:ea typeface="Meiryo UI" panose="020B0604030504040204" pitchFamily="50" charset="-128"/>
                <a:cs typeface="Times New Roman" panose="02020603050405020304" pitchFamily="18" charset="0"/>
              </a:rPr>
              <a:t>Fureai</a:t>
            </a:r>
            <a:r>
              <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en-US" altLang="ja-JP" kern="100" dirty="0" err="1" smtClean="0">
                <a:latin typeface="Meiryo UI" panose="020B0604030504040204" pitchFamily="50" charset="-128"/>
                <a:ea typeface="Meiryo UI" panose="020B0604030504040204" pitchFamily="50" charset="-128"/>
                <a:cs typeface="Times New Roman" panose="02020603050405020304" pitchFamily="18" charset="0"/>
              </a:rPr>
              <a:t>Kaikan</a:t>
            </a:r>
            <a:r>
              <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rPr>
              <a:t>, Gifu </a:t>
            </a:r>
            <a:r>
              <a:rPr lang="en-US" altLang="ja-JP" kern="100" dirty="0" err="1" smtClean="0">
                <a:latin typeface="Meiryo UI" panose="020B0604030504040204" pitchFamily="50" charset="-128"/>
                <a:ea typeface="Meiryo UI" panose="020B0604030504040204" pitchFamily="50" charset="-128"/>
                <a:cs typeface="Times New Roman" panose="02020603050405020304" pitchFamily="18" charset="0"/>
              </a:rPr>
              <a:t>Seiryu</a:t>
            </a:r>
            <a:r>
              <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rPr>
              <a:t> Bunka Plaza, </a:t>
            </a:r>
            <a:r>
              <a:rPr lang="en-US" altLang="ja-JP" kern="100" dirty="0" err="1" smtClean="0">
                <a:latin typeface="Meiryo UI" panose="020B0604030504040204" pitchFamily="50" charset="-128"/>
                <a:ea typeface="Meiryo UI" panose="020B0604030504040204" pitchFamily="50" charset="-128"/>
                <a:cs typeface="Times New Roman" panose="02020603050405020304" pitchFamily="18" charset="0"/>
              </a:rPr>
              <a:t>Hida</a:t>
            </a:r>
            <a:r>
              <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rPr>
              <a:t> Earth Wisdom Center</a:t>
            </a:r>
          </a:p>
          <a:p>
            <a:pPr>
              <a:lnSpc>
                <a:spcPct val="150000"/>
              </a:lnSpc>
              <a:spcAft>
                <a:spcPts val="0"/>
              </a:spcAft>
            </a:pPr>
            <a:r>
              <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〇</a:t>
            </a:r>
            <a:r>
              <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rPr>
              <a:t>Use of rooms (halls and large conference rooms which hold over 100 people): 	Those with reservations will be urged to postpone, cancel, or reduce the scale of 	their events.</a:t>
            </a:r>
          </a:p>
          <a:p>
            <a:pPr>
              <a:lnSpc>
                <a:spcPct val="150000"/>
              </a:lnSpc>
              <a:spcAft>
                <a:spcPts val="0"/>
              </a:spcAft>
            </a:pPr>
            <a:r>
              <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〇</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Events </a:t>
            </a:r>
            <a:r>
              <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rPr>
              <a:t>will </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not be </a:t>
            </a:r>
            <a:r>
              <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rPr>
              <a:t>held.</a:t>
            </a:r>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20" name="テキスト ボックス 19"/>
          <p:cNvSpPr txBox="1"/>
          <p:nvPr/>
        </p:nvSpPr>
        <p:spPr>
          <a:xfrm>
            <a:off x="469161" y="11307883"/>
            <a:ext cx="9540185" cy="568874"/>
          </a:xfrm>
          <a:prstGeom prst="rect">
            <a:avLst/>
          </a:prstGeom>
          <a:solidFill>
            <a:srgbClr val="FF0000"/>
          </a:solidFill>
        </p:spPr>
        <p:txBody>
          <a:bodyPr wrap="square" rtlCol="0">
            <a:spAutoFit/>
          </a:bodyPr>
          <a:lstStyle/>
          <a:p>
            <a:pPr>
              <a:lnSpc>
                <a:spcPct val="150000"/>
              </a:lnSpc>
              <a:spcAft>
                <a:spcPts val="0"/>
              </a:spcAft>
            </a:pPr>
            <a:r>
              <a:rPr lang="en-US" altLang="ja-JP" sz="2400" kern="100" dirty="0" smtClean="0">
                <a:solidFill>
                  <a:schemeClr val="bg1"/>
                </a:solidFill>
                <a:latin typeface="Meiryo UI" panose="020B0604030504040204" pitchFamily="50" charset="-128"/>
                <a:ea typeface="Meiryo UI" panose="020B0604030504040204" pitchFamily="50" charset="-128"/>
                <a:cs typeface="Times New Roman" panose="02020603050405020304" pitchFamily="18" charset="0"/>
              </a:rPr>
              <a:t>Major Prefectural Sports Facilities</a:t>
            </a:r>
            <a:endParaRPr lang="ja-JP" altLang="ja-JP" kern="100" dirty="0">
              <a:solidFill>
                <a:schemeClr val="bg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8" name="正方形/長方形 7"/>
          <p:cNvSpPr/>
          <p:nvPr/>
        </p:nvSpPr>
        <p:spPr>
          <a:xfrm>
            <a:off x="76200" y="713531"/>
            <a:ext cx="10020220" cy="369332"/>
          </a:xfrm>
          <a:prstGeom prst="rect">
            <a:avLst/>
          </a:prstGeom>
        </p:spPr>
        <p:txBody>
          <a:bodyPr wrap="square">
            <a:spAutoFit/>
          </a:bodyPr>
          <a:lstStyle/>
          <a:p>
            <a:pPr marL="304800">
              <a:spcAft>
                <a:spcPts val="0"/>
              </a:spcAft>
            </a:pPr>
            <a:r>
              <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rPr>
              <a:t>The following changes regarding the facilities below apply until May 6.</a:t>
            </a:r>
            <a:endParaRPr lang="ja-JP" altLang="ja-JP"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9" name="正方形/長方形 8"/>
          <p:cNvSpPr/>
          <p:nvPr/>
        </p:nvSpPr>
        <p:spPr>
          <a:xfrm>
            <a:off x="710665" y="11974362"/>
            <a:ext cx="9057176" cy="707886"/>
          </a:xfrm>
          <a:prstGeom prst="rect">
            <a:avLst/>
          </a:prstGeom>
        </p:spPr>
        <p:txBody>
          <a:bodyPr wrap="square">
            <a:spAutoFit/>
          </a:bodyPr>
          <a:lstStyle/>
          <a:p>
            <a:pPr marL="304800">
              <a:spcAft>
                <a:spcPts val="0"/>
              </a:spcAft>
            </a:pPr>
            <a:r>
              <a:rPr lang="en-US" altLang="ja-JP" sz="2000" kern="100" dirty="0" smtClean="0">
                <a:latin typeface="Meiryo UI" panose="020B0604030504040204" pitchFamily="50" charset="-128"/>
                <a:ea typeface="Meiryo UI" panose="020B0604030504040204" pitchFamily="50" charset="-128"/>
                <a:cs typeface="Times New Roman" panose="02020603050405020304" pitchFamily="18" charset="0"/>
              </a:rPr>
              <a:t>The </a:t>
            </a:r>
            <a:r>
              <a:rPr lang="en-US" altLang="ja-JP" sz="2000" kern="100" dirty="0">
                <a:latin typeface="Meiryo UI" panose="020B0604030504040204" pitchFamily="50" charset="-128"/>
                <a:ea typeface="Meiryo UI" panose="020B0604030504040204" pitchFamily="50" charset="-128"/>
                <a:cs typeface="Times New Roman" panose="02020603050405020304" pitchFamily="18" charset="0"/>
              </a:rPr>
              <a:t>facilities below </a:t>
            </a:r>
            <a:r>
              <a:rPr lang="en-US" altLang="ja-JP" sz="2000" kern="100" dirty="0" smtClean="0">
                <a:latin typeface="Meiryo UI" panose="020B0604030504040204" pitchFamily="50" charset="-128"/>
                <a:ea typeface="Meiryo UI" panose="020B0604030504040204" pitchFamily="50" charset="-128"/>
                <a:cs typeface="Times New Roman" panose="02020603050405020304" pitchFamily="18" charset="0"/>
              </a:rPr>
              <a:t>will be closed or partially suspend their services until May 6.</a:t>
            </a:r>
            <a:endParaRPr lang="ja-JP" altLang="ja-JP" sz="20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0" name="正方形/長方形 9"/>
          <p:cNvSpPr/>
          <p:nvPr/>
        </p:nvSpPr>
        <p:spPr>
          <a:xfrm>
            <a:off x="360860" y="12736194"/>
            <a:ext cx="9648486" cy="2862322"/>
          </a:xfrm>
          <a:prstGeom prst="rect">
            <a:avLst/>
          </a:prstGeom>
        </p:spPr>
        <p:txBody>
          <a:bodyPr wrap="square">
            <a:spAutoFit/>
          </a:bodyPr>
          <a:lstStyle/>
          <a:p>
            <a:pPr>
              <a:lnSpc>
                <a:spcPct val="150000"/>
              </a:lnSpc>
              <a:spcAft>
                <a:spcPts val="0"/>
              </a:spcAft>
            </a:pPr>
            <a:r>
              <a:rPr lang="en-US" altLang="ja-JP" sz="20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20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sz="20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en-US" altLang="ja-JP" sz="2000" kern="100" dirty="0" smtClean="0">
                <a:latin typeface="Meiryo UI" panose="020B0604030504040204" pitchFamily="50" charset="-128"/>
                <a:ea typeface="Meiryo UI" panose="020B0604030504040204" pitchFamily="50" charset="-128"/>
                <a:cs typeface="Times New Roman" panose="02020603050405020304" pitchFamily="18" charset="0"/>
              </a:rPr>
              <a:t>Gifu Memorial Center (training room, swimming pool, tennis court)</a:t>
            </a:r>
            <a:endParaRPr lang="ja-JP" altLang="ja-JP" sz="20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indent="355600">
              <a:lnSpc>
                <a:spcPct val="150000"/>
              </a:lnSpc>
            </a:pPr>
            <a:r>
              <a:rPr lang="ja-JP" altLang="ja-JP" sz="20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en-US" altLang="ja-JP" sz="2000" kern="100" dirty="0" err="1">
                <a:latin typeface="Meiryo UI" panose="020B0604030504040204" pitchFamily="50" charset="-128"/>
                <a:ea typeface="Meiryo UI" panose="020B0604030504040204" pitchFamily="50" charset="-128"/>
                <a:cs typeface="Times New Roman" panose="02020603050405020304" pitchFamily="18" charset="0"/>
              </a:rPr>
              <a:t>Ontake</a:t>
            </a:r>
            <a:r>
              <a:rPr lang="en-US" altLang="ja-JP" sz="20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2000" kern="100" dirty="0" err="1">
                <a:latin typeface="Meiryo UI" panose="020B0604030504040204" pitchFamily="50" charset="-128"/>
                <a:ea typeface="Meiryo UI" panose="020B0604030504040204" pitchFamily="50" charset="-128"/>
                <a:cs typeface="Times New Roman" panose="02020603050405020304" pitchFamily="18" charset="0"/>
              </a:rPr>
              <a:t>Nigorigo</a:t>
            </a:r>
            <a:r>
              <a:rPr lang="en-US" altLang="ja-JP" sz="2000" kern="100" dirty="0">
                <a:latin typeface="Meiryo UI" panose="020B0604030504040204" pitchFamily="50" charset="-128"/>
                <a:ea typeface="Meiryo UI" panose="020B0604030504040204" pitchFamily="50" charset="-128"/>
                <a:cs typeface="Times New Roman" panose="02020603050405020304" pitchFamily="18" charset="0"/>
              </a:rPr>
              <a:t> High Altitude Training </a:t>
            </a:r>
            <a:r>
              <a:rPr lang="en-US" altLang="ja-JP" sz="2000" kern="100" dirty="0" smtClean="0">
                <a:latin typeface="Meiryo UI" panose="020B0604030504040204" pitchFamily="50" charset="-128"/>
                <a:ea typeface="Meiryo UI" panose="020B0604030504040204" pitchFamily="50" charset="-128"/>
                <a:cs typeface="Times New Roman" panose="02020603050405020304" pitchFamily="18" charset="0"/>
              </a:rPr>
              <a:t>Center (training room)</a:t>
            </a:r>
            <a:endParaRPr lang="ja-JP" altLang="ja-JP" sz="20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indent="355600">
              <a:lnSpc>
                <a:spcPct val="150000"/>
              </a:lnSpc>
            </a:pPr>
            <a:r>
              <a:rPr lang="ja-JP" altLang="ja-JP" sz="20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en-US" altLang="ja-JP" sz="2000" kern="100" dirty="0" err="1" smtClean="0">
                <a:latin typeface="Meiryo UI" panose="020B0604030504040204" pitchFamily="50" charset="-128"/>
                <a:ea typeface="Meiryo UI" panose="020B0604030504040204" pitchFamily="50" charset="-128"/>
                <a:cs typeface="Times New Roman" panose="02020603050405020304" pitchFamily="18" charset="0"/>
              </a:rPr>
              <a:t>Kawabe</a:t>
            </a:r>
            <a:r>
              <a:rPr lang="en-US" altLang="ja-JP" sz="2000" kern="100" dirty="0" smtClean="0">
                <a:latin typeface="Meiryo UI" panose="020B0604030504040204" pitchFamily="50" charset="-128"/>
                <a:ea typeface="Meiryo UI" panose="020B0604030504040204" pitchFamily="50" charset="-128"/>
                <a:cs typeface="Times New Roman" panose="02020603050405020304" pitchFamily="18" charset="0"/>
              </a:rPr>
              <a:t> Rowing Center (training room)</a:t>
            </a:r>
            <a:endParaRPr lang="ja-JP" altLang="ja-JP" sz="20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indent="355600">
              <a:lnSpc>
                <a:spcPct val="150000"/>
              </a:lnSpc>
            </a:pPr>
            <a:r>
              <a:rPr lang="ja-JP" altLang="ja-JP" sz="20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en-US" altLang="ja-JP" sz="2000" kern="100" dirty="0" smtClean="0">
                <a:latin typeface="Meiryo UI" panose="020B0604030504040204" pitchFamily="50" charset="-128"/>
                <a:ea typeface="Meiryo UI" panose="020B0604030504040204" pitchFamily="50" charset="-128"/>
                <a:cs typeface="Times New Roman" panose="02020603050405020304" pitchFamily="18" charset="0"/>
              </a:rPr>
              <a:t>Crystal Park </a:t>
            </a:r>
            <a:r>
              <a:rPr lang="en-US" altLang="ja-JP" sz="2000" kern="100" dirty="0" err="1" smtClean="0">
                <a:latin typeface="Meiryo UI" panose="020B0604030504040204" pitchFamily="50" charset="-128"/>
                <a:ea typeface="Meiryo UI" panose="020B0604030504040204" pitchFamily="50" charset="-128"/>
                <a:cs typeface="Times New Roman" panose="02020603050405020304" pitchFamily="18" charset="0"/>
              </a:rPr>
              <a:t>Ena</a:t>
            </a:r>
            <a:r>
              <a:rPr lang="en-US" altLang="ja-JP" sz="2000" kern="100" dirty="0" smtClean="0">
                <a:latin typeface="Meiryo UI" panose="020B0604030504040204" pitchFamily="50" charset="-128"/>
                <a:ea typeface="Meiryo UI" panose="020B0604030504040204" pitchFamily="50" charset="-128"/>
                <a:cs typeface="Times New Roman" panose="02020603050405020304" pitchFamily="18" charset="0"/>
              </a:rPr>
              <a:t> Skating Rink (training room)</a:t>
            </a:r>
            <a:endParaRPr lang="ja-JP" altLang="ja-JP" sz="20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indent="355600">
              <a:lnSpc>
                <a:spcPct val="150000"/>
              </a:lnSpc>
              <a:spcAft>
                <a:spcPts val="0"/>
              </a:spcAft>
            </a:pPr>
            <a:r>
              <a:rPr lang="ja-JP" altLang="ja-JP" sz="20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en-US" altLang="ja-JP" sz="2000" kern="100" dirty="0" err="1" smtClean="0">
                <a:latin typeface="Meiryo UI" panose="020B0604030504040204" pitchFamily="50" charset="-128"/>
                <a:ea typeface="Meiryo UI" panose="020B0604030504040204" pitchFamily="50" charset="-128"/>
                <a:cs typeface="Times New Roman" panose="02020603050405020304" pitchFamily="18" charset="0"/>
              </a:rPr>
              <a:t>Fukushi</a:t>
            </a:r>
            <a:r>
              <a:rPr lang="en-US" altLang="ja-JP" sz="20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en-US" altLang="ja-JP" sz="2000" kern="100" dirty="0" err="1" smtClean="0">
                <a:latin typeface="Meiryo UI" panose="020B0604030504040204" pitchFamily="50" charset="-128"/>
                <a:ea typeface="Meiryo UI" panose="020B0604030504040204" pitchFamily="50" charset="-128"/>
                <a:cs typeface="Times New Roman" panose="02020603050405020304" pitchFamily="18" charset="0"/>
              </a:rPr>
              <a:t>Yuai</a:t>
            </a:r>
            <a:r>
              <a:rPr lang="en-US" altLang="ja-JP" sz="2000" kern="100" dirty="0" smtClean="0">
                <a:latin typeface="Meiryo UI" panose="020B0604030504040204" pitchFamily="50" charset="-128"/>
                <a:ea typeface="Meiryo UI" panose="020B0604030504040204" pitchFamily="50" charset="-128"/>
                <a:cs typeface="Times New Roman" panose="02020603050405020304" pitchFamily="18" charset="0"/>
              </a:rPr>
              <a:t> Pool</a:t>
            </a:r>
            <a:endParaRPr lang="ja-JP" altLang="ja-JP" sz="20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indent="355600">
              <a:lnSpc>
                <a:spcPct val="150000"/>
              </a:lnSpc>
              <a:spcAft>
                <a:spcPts val="0"/>
              </a:spcAft>
            </a:pPr>
            <a:r>
              <a:rPr lang="ja-JP" altLang="ja-JP" sz="20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en-US" altLang="ja-JP" sz="2000" kern="100" dirty="0" err="1" smtClean="0">
                <a:latin typeface="Meiryo UI" panose="020B0604030504040204" pitchFamily="50" charset="-128"/>
                <a:ea typeface="Meiryo UI" panose="020B0604030504040204" pitchFamily="50" charset="-128"/>
                <a:cs typeface="Times New Roman" panose="02020603050405020304" pitchFamily="18" charset="0"/>
              </a:rPr>
              <a:t>Fukushi</a:t>
            </a:r>
            <a:r>
              <a:rPr lang="en-US" altLang="ja-JP" sz="20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en-US" altLang="ja-JP" sz="2000" kern="100" dirty="0" err="1" smtClean="0">
                <a:latin typeface="Meiryo UI" panose="020B0604030504040204" pitchFamily="50" charset="-128"/>
                <a:ea typeface="Meiryo UI" panose="020B0604030504040204" pitchFamily="50" charset="-128"/>
                <a:cs typeface="Times New Roman" panose="02020603050405020304" pitchFamily="18" charset="0"/>
              </a:rPr>
              <a:t>Yuai</a:t>
            </a:r>
            <a:r>
              <a:rPr lang="en-US" altLang="ja-JP" sz="2000" kern="100" dirty="0" smtClean="0">
                <a:latin typeface="Meiryo UI" panose="020B0604030504040204" pitchFamily="50" charset="-128"/>
                <a:ea typeface="Meiryo UI" panose="020B0604030504040204" pitchFamily="50" charset="-128"/>
                <a:cs typeface="Times New Roman" panose="02020603050405020304" pitchFamily="18" charset="0"/>
              </a:rPr>
              <a:t> Arena</a:t>
            </a:r>
            <a:endParaRPr lang="ja-JP" altLang="ja-JP" sz="20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1" name="テキスト ボックス 10"/>
          <p:cNvSpPr txBox="1"/>
          <p:nvPr/>
        </p:nvSpPr>
        <p:spPr>
          <a:xfrm>
            <a:off x="690043" y="16253517"/>
            <a:ext cx="9260816" cy="1661993"/>
          </a:xfrm>
          <a:prstGeom prst="rect">
            <a:avLst/>
          </a:prstGeom>
          <a:noFill/>
        </p:spPr>
        <p:txBody>
          <a:bodyPr wrap="square" rtlCol="0">
            <a:spAutoFit/>
          </a:bodyPr>
          <a:lstStyle/>
          <a:p>
            <a:r>
              <a:rPr kumimoji="1" lang="ja-JP" altLang="en-US" sz="2400" dirty="0" smtClean="0">
                <a:latin typeface="BIZ UDPゴシック" panose="020B0400000000000000" pitchFamily="50" charset="-128"/>
                <a:ea typeface="BIZ UDPゴシック" panose="020B0400000000000000" pitchFamily="50" charset="-128"/>
              </a:rPr>
              <a:t>　</a:t>
            </a:r>
            <a:r>
              <a:rPr kumimoji="1" lang="en-US" altLang="ja-JP" dirty="0" smtClean="0">
                <a:latin typeface="Meiryo UI" panose="020B0604030504040204" pitchFamily="50" charset="-128"/>
                <a:ea typeface="Meiryo UI" panose="020B0604030504040204" pitchFamily="50" charset="-128"/>
              </a:rPr>
              <a:t>In accordance with government policy, events organized by the prefectural </a:t>
            </a:r>
            <a:r>
              <a:rPr kumimoji="1" lang="en-US" altLang="ja-JP" dirty="0">
                <a:latin typeface="Meiryo UI" panose="020B0604030504040204" pitchFamily="50" charset="-128"/>
                <a:ea typeface="Meiryo UI" panose="020B0604030504040204" pitchFamily="50" charset="-128"/>
              </a:rPr>
              <a:t>g</a:t>
            </a:r>
            <a:r>
              <a:rPr kumimoji="1" lang="en-US" altLang="ja-JP" dirty="0" smtClean="0">
                <a:latin typeface="Meiryo UI" panose="020B0604030504040204" pitchFamily="50" charset="-128"/>
                <a:ea typeface="Meiryo UI" panose="020B0604030504040204" pitchFamily="50" charset="-128"/>
              </a:rPr>
              <a:t>overnment, or with which the prefectural government is involved, will in principle be cancelled, postponed, or held at a reduced scale until May 6.</a:t>
            </a:r>
            <a:endParaRPr kumimoji="1" lang="en-US" altLang="ja-JP" sz="2400" dirty="0" smtClean="0">
              <a:latin typeface="BIZ UDPゴシック" panose="020B0400000000000000" pitchFamily="50" charset="-128"/>
              <a:ea typeface="BIZ UDPゴシック" panose="020B0400000000000000" pitchFamily="50" charset="-128"/>
            </a:endParaRPr>
          </a:p>
          <a:p>
            <a:r>
              <a:rPr kumimoji="1" lang="ja-JP" altLang="en-US" sz="2400" dirty="0" smtClean="0">
                <a:latin typeface="BIZ UDPゴシック" panose="020B0400000000000000" pitchFamily="50" charset="-128"/>
                <a:ea typeface="BIZ UDPゴシック" panose="020B0400000000000000" pitchFamily="50" charset="-128"/>
              </a:rPr>
              <a:t>　</a:t>
            </a:r>
            <a:r>
              <a:rPr kumimoji="1" lang="en-US" altLang="ja-JP" dirty="0" smtClean="0">
                <a:latin typeface="Meiryo UI" panose="020B0604030504040204" pitchFamily="50" charset="-128"/>
                <a:ea typeface="Meiryo UI" panose="020B0604030504040204" pitchFamily="50" charset="-128"/>
              </a:rPr>
              <a:t>For inquiries about whether or not a specific event will be taking place, please contact the event’s organizers.</a:t>
            </a:r>
            <a:endParaRPr kumimoji="1" lang="en-US" altLang="ja-JP" sz="2400" dirty="0" smtClean="0">
              <a:latin typeface="BIZ UDPゴシック" panose="020B0400000000000000" pitchFamily="50" charset="-128"/>
              <a:ea typeface="BIZ UDPゴシック" panose="020B0400000000000000" pitchFamily="50" charset="-128"/>
            </a:endParaRPr>
          </a:p>
        </p:txBody>
      </p:sp>
      <p:sp>
        <p:nvSpPr>
          <p:cNvPr id="14" name="テキスト ボックス 13"/>
          <p:cNvSpPr txBox="1"/>
          <p:nvPr/>
        </p:nvSpPr>
        <p:spPr>
          <a:xfrm>
            <a:off x="469161" y="15792593"/>
            <a:ext cx="9540185" cy="461665"/>
          </a:xfrm>
          <a:prstGeom prst="rect">
            <a:avLst/>
          </a:prstGeom>
          <a:solidFill>
            <a:srgbClr val="FF0000"/>
          </a:solidFill>
        </p:spPr>
        <p:txBody>
          <a:bodyPr wrap="square" rtlCol="0">
            <a:spAutoFit/>
          </a:bodyPr>
          <a:lstStyle/>
          <a:p>
            <a:r>
              <a:rPr kumimoji="1" lang="en-US" altLang="ja-JP" sz="2400" dirty="0" smtClean="0">
                <a:solidFill>
                  <a:schemeClr val="bg1"/>
                </a:solidFill>
                <a:latin typeface="Meiryo UI" panose="020B0604030504040204" pitchFamily="50" charset="-128"/>
                <a:ea typeface="Meiryo UI" panose="020B0604030504040204" pitchFamily="50" charset="-128"/>
              </a:rPr>
              <a:t>Notice </a:t>
            </a:r>
            <a:r>
              <a:rPr kumimoji="1" lang="en-US" altLang="ja-JP" sz="2400" dirty="0">
                <a:solidFill>
                  <a:schemeClr val="bg1"/>
                </a:solidFill>
                <a:latin typeface="Meiryo UI" panose="020B0604030504040204" pitchFamily="50" charset="-128"/>
                <a:ea typeface="Meiryo UI" panose="020B0604030504040204" pitchFamily="50" charset="-128"/>
              </a:rPr>
              <a:t>regarding </a:t>
            </a:r>
            <a:r>
              <a:rPr kumimoji="1" lang="en-US" altLang="ja-JP" sz="2400" dirty="0" smtClean="0">
                <a:solidFill>
                  <a:schemeClr val="bg1"/>
                </a:solidFill>
                <a:latin typeface="Meiryo UI" panose="020B0604030504040204" pitchFamily="50" charset="-128"/>
                <a:ea typeface="Meiryo UI" panose="020B0604030504040204" pitchFamily="50" charset="-128"/>
              </a:rPr>
              <a:t>events</a:t>
            </a:r>
            <a:endParaRPr kumimoji="1" lang="en-US" altLang="ja-JP" sz="2400"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41363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3099</TotalTime>
  <Words>593</Words>
  <Application>Microsoft Office PowerPoint</Application>
  <PresentationFormat>ユーザー設定</PresentationFormat>
  <Paragraphs>153</Paragraphs>
  <Slides>3</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3</vt:i4>
      </vt:variant>
    </vt:vector>
  </HeadingPairs>
  <TitlesOfParts>
    <vt:vector size="14" baseType="lpstr">
      <vt:lpstr>BIZ UDPゴシック</vt:lpstr>
      <vt:lpstr>Meiryo UI</vt:lpstr>
      <vt:lpstr>ＭＳ Ｐゴシック</vt:lpstr>
      <vt:lpstr>游ゴシック</vt:lpstr>
      <vt:lpstr>游ゴシック Light</vt:lpstr>
      <vt:lpstr>Arial</vt:lpstr>
      <vt:lpstr>Calibri</vt:lpstr>
      <vt:lpstr>Calibri Light</vt:lpstr>
      <vt:lpstr>Times New Roman</vt:lpstr>
      <vt:lpstr>Wingdings</vt:lpstr>
      <vt:lpstr>Office テーマ</vt:lpstr>
      <vt:lpstr>PowerPoint プレゼンテーション</vt:lpstr>
      <vt:lpstr>PowerPoint プレゼンテーション</vt:lpstr>
      <vt:lpstr>PowerPoint プレゼンテーション</vt:lpstr>
    </vt:vector>
  </TitlesOfParts>
  <Company>gifu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Gifu</dc:creator>
  <cp:lastModifiedBy>gic03</cp:lastModifiedBy>
  <cp:revision>353</cp:revision>
  <cp:lastPrinted>2020-03-25T05:52:44Z</cp:lastPrinted>
  <dcterms:created xsi:type="dcterms:W3CDTF">2019-02-25T05:51:47Z</dcterms:created>
  <dcterms:modified xsi:type="dcterms:W3CDTF">2020-05-08T04:42:38Z</dcterms:modified>
</cp:coreProperties>
</file>